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62" r:id="rId1"/>
  </p:sldMasterIdLst>
  <p:notesMasterIdLst>
    <p:notesMasterId r:id="rId34"/>
  </p:notesMasterIdLst>
  <p:sldIdLst>
    <p:sldId id="256" r:id="rId2"/>
    <p:sldId id="286" r:id="rId3"/>
    <p:sldId id="258" r:id="rId4"/>
    <p:sldId id="259" r:id="rId5"/>
    <p:sldId id="260" r:id="rId6"/>
    <p:sldId id="261" r:id="rId7"/>
    <p:sldId id="262" r:id="rId8"/>
    <p:sldId id="263" r:id="rId9"/>
    <p:sldId id="287" r:id="rId10"/>
    <p:sldId id="265" r:id="rId11"/>
    <p:sldId id="266" r:id="rId12"/>
    <p:sldId id="288" r:id="rId13"/>
    <p:sldId id="267" r:id="rId14"/>
    <p:sldId id="268" r:id="rId15"/>
    <p:sldId id="269" r:id="rId16"/>
    <p:sldId id="270" r:id="rId17"/>
    <p:sldId id="271" r:id="rId18"/>
    <p:sldId id="272" r:id="rId19"/>
    <p:sldId id="289" r:id="rId20"/>
    <p:sldId id="273" r:id="rId21"/>
    <p:sldId id="274" r:id="rId22"/>
    <p:sldId id="275" r:id="rId23"/>
    <p:sldId id="276" r:id="rId24"/>
    <p:sldId id="277" r:id="rId25"/>
    <p:sldId id="278" r:id="rId26"/>
    <p:sldId id="280" r:id="rId27"/>
    <p:sldId id="281" r:id="rId28"/>
    <p:sldId id="290" r:id="rId29"/>
    <p:sldId id="282" r:id="rId30"/>
    <p:sldId id="291" r:id="rId31"/>
    <p:sldId id="283" r:id="rId32"/>
    <p:sldId id="284" r:id="rId3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CE" initials="CE" lastIdx="1" clrIdx="0"/>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4570" autoAdjust="0"/>
    <p:restoredTop sz="86380" autoAdjust="0"/>
  </p:normalViewPr>
  <p:slideViewPr>
    <p:cSldViewPr>
      <p:cViewPr varScale="1">
        <p:scale>
          <a:sx n="102" d="100"/>
          <a:sy n="102" d="100"/>
        </p:scale>
        <p:origin x="-1164" y="-90"/>
      </p:cViewPr>
      <p:guideLst>
        <p:guide orient="horz" pos="2160"/>
        <p:guide pos="2880"/>
      </p:guideLst>
    </p:cSldViewPr>
  </p:slideViewPr>
  <p:outlineViewPr>
    <p:cViewPr>
      <p:scale>
        <a:sx n="33" d="100"/>
        <a:sy n="33" d="100"/>
      </p:scale>
      <p:origin x="48" y="3690"/>
    </p:cViewPr>
  </p:outlineViewPr>
  <p:notesTextViewPr>
    <p:cViewPr>
      <p:scale>
        <a:sx n="100" d="100"/>
        <a:sy n="100" d="100"/>
      </p:scale>
      <p:origin x="0" y="0"/>
    </p:cViewPr>
  </p:notesTextViewPr>
  <p:notesViewPr>
    <p:cSldViewPr>
      <p:cViewPr varScale="1">
        <p:scale>
          <a:sx n="89" d="100"/>
          <a:sy n="89" d="100"/>
        </p:scale>
        <p:origin x="-3078" y="-12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6422B10-FE80-4935-B9C9-55F2DE02CE53}" type="datetimeFigureOut">
              <a:rPr lang="en-US" smtClean="0"/>
              <a:pPr/>
              <a:t>1/5/2017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9974C31-EB4A-4B21-8134-CB5741A1DC5F}" type="slidenum">
              <a:rPr lang="en-US" smtClean="0"/>
              <a:pPr/>
              <a:t>‹#›</a:t>
            </a:fld>
            <a:endParaRPr lang="en-US"/>
          </a:p>
        </p:txBody>
      </p:sp>
    </p:spTree>
    <p:extLst>
      <p:ext uri="{BB962C8B-B14F-4D97-AF65-F5344CB8AC3E}">
        <p14:creationId xmlns:p14="http://schemas.microsoft.com/office/powerpoint/2010/main" val="211314339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dirty="0" smtClean="0"/>
              <a:t>Because of overcrowding and inefficient emergency department work flow layout, the average time for a patient’s length of stay was nearly 4 hours. </a:t>
            </a:r>
          </a:p>
          <a:p>
            <a:pPr lvl="0"/>
            <a:r>
              <a:rPr lang="en-US" sz="1200" dirty="0" smtClean="0"/>
              <a:t>When a patient arrives, hospital staff needs to get both registration information and clinical information about the patient’s condition.</a:t>
            </a:r>
          </a:p>
          <a:p>
            <a:pPr lvl="0"/>
            <a:r>
              <a:rPr lang="en-US" sz="1200" dirty="0" smtClean="0"/>
              <a:t>These problems and delays prompted low patient satisfaction evaluations, as well as poor door-to-bed times. </a:t>
            </a:r>
          </a:p>
          <a:p>
            <a:pPr lvl="0"/>
            <a:r>
              <a:rPr lang="en-US" sz="1200" dirty="0" smtClean="0"/>
              <a:t>Looking for ways to improve this situation, the ED team at St. Francis Hospital set out to integrate their registration and clinical information processes.</a:t>
            </a:r>
          </a:p>
          <a:p>
            <a:pPr lvl="0"/>
            <a:r>
              <a:rPr lang="en-US" sz="1200" dirty="0" smtClean="0"/>
              <a:t>Within one year of the implementation of this practice, St. Francis decreased their patients’ length of stay from 253 minutes to 173 minutes. </a:t>
            </a:r>
          </a:p>
          <a:p>
            <a:pPr lvl="0"/>
            <a:r>
              <a:rPr lang="en-US" sz="1200" dirty="0" smtClean="0"/>
              <a:t>Also, the rate of patients who left without being seen decreased from 3.86% to 2.62%, – all during a period of increased ED volume. </a:t>
            </a:r>
          </a:p>
          <a:p>
            <a:pPr lvl="0"/>
            <a:endParaRPr lang="en-US" sz="1200" dirty="0" smtClean="0"/>
          </a:p>
          <a:p>
            <a:pPr lvl="0"/>
            <a:endParaRPr lang="en-US" sz="1200" dirty="0" smtClean="0"/>
          </a:p>
          <a:p>
            <a:pPr lvl="0"/>
            <a:endParaRPr lang="en-US" sz="1200" dirty="0" smtClean="0"/>
          </a:p>
          <a:p>
            <a:pPr lvl="0"/>
            <a:endParaRPr lang="en-US" sz="1200" dirty="0" smtClean="0"/>
          </a:p>
          <a:p>
            <a:endParaRPr lang="en-US" dirty="0"/>
          </a:p>
        </p:txBody>
      </p:sp>
      <p:sp>
        <p:nvSpPr>
          <p:cNvPr id="4" name="Slide Number Placeholder 3"/>
          <p:cNvSpPr>
            <a:spLocks noGrp="1"/>
          </p:cNvSpPr>
          <p:nvPr>
            <p:ph type="sldNum" sz="quarter" idx="10"/>
          </p:nvPr>
        </p:nvSpPr>
        <p:spPr/>
        <p:txBody>
          <a:bodyPr/>
          <a:lstStyle/>
          <a:p>
            <a:fld id="{39974C31-EB4A-4B21-8134-CB5741A1DC5F}" type="slidenum">
              <a:rPr lang="en-US" smtClean="0"/>
              <a:pPr/>
              <a:t>4</a:t>
            </a:fld>
            <a:endParaRPr lang="en-US"/>
          </a:p>
        </p:txBody>
      </p:sp>
    </p:spTree>
    <p:extLst>
      <p:ext uri="{BB962C8B-B14F-4D97-AF65-F5344CB8AC3E}">
        <p14:creationId xmlns:p14="http://schemas.microsoft.com/office/powerpoint/2010/main" val="24738935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9974C31-EB4A-4B21-8134-CB5741A1DC5F}" type="slidenum">
              <a:rPr lang="en-US" smtClean="0"/>
              <a:pPr/>
              <a:t>13</a:t>
            </a:fld>
            <a:endParaRPr lang="en-US"/>
          </a:p>
        </p:txBody>
      </p:sp>
    </p:spTree>
    <p:extLst>
      <p:ext uri="{BB962C8B-B14F-4D97-AF65-F5344CB8AC3E}">
        <p14:creationId xmlns:p14="http://schemas.microsoft.com/office/powerpoint/2010/main" val="424065764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9974C31-EB4A-4B21-8134-CB5741A1DC5F}" type="slidenum">
              <a:rPr lang="en-US" smtClean="0"/>
              <a:pPr/>
              <a:t>14</a:t>
            </a:fld>
            <a:endParaRPr lang="en-US"/>
          </a:p>
        </p:txBody>
      </p:sp>
    </p:spTree>
    <p:extLst>
      <p:ext uri="{BB962C8B-B14F-4D97-AF65-F5344CB8AC3E}">
        <p14:creationId xmlns:p14="http://schemas.microsoft.com/office/powerpoint/2010/main" val="120936160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9974C31-EB4A-4B21-8134-CB5741A1DC5F}" type="slidenum">
              <a:rPr lang="en-US" smtClean="0"/>
              <a:pPr/>
              <a:t>15</a:t>
            </a:fld>
            <a:endParaRPr lang="en-US"/>
          </a:p>
        </p:txBody>
      </p:sp>
    </p:spTree>
    <p:extLst>
      <p:ext uri="{BB962C8B-B14F-4D97-AF65-F5344CB8AC3E}">
        <p14:creationId xmlns:p14="http://schemas.microsoft.com/office/powerpoint/2010/main" val="26625204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9974C31-EB4A-4B21-8134-CB5741A1DC5F}" type="slidenum">
              <a:rPr lang="en-US" smtClean="0"/>
              <a:pPr/>
              <a:t>16</a:t>
            </a:fld>
            <a:endParaRPr lang="en-US"/>
          </a:p>
        </p:txBody>
      </p:sp>
    </p:spTree>
    <p:extLst>
      <p:ext uri="{BB962C8B-B14F-4D97-AF65-F5344CB8AC3E}">
        <p14:creationId xmlns:p14="http://schemas.microsoft.com/office/powerpoint/2010/main" val="384019475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9974C31-EB4A-4B21-8134-CB5741A1DC5F}" type="slidenum">
              <a:rPr lang="en-US" smtClean="0"/>
              <a:pPr/>
              <a:t>17</a:t>
            </a:fld>
            <a:endParaRPr lang="en-US"/>
          </a:p>
        </p:txBody>
      </p:sp>
    </p:spTree>
    <p:extLst>
      <p:ext uri="{BB962C8B-B14F-4D97-AF65-F5344CB8AC3E}">
        <p14:creationId xmlns:p14="http://schemas.microsoft.com/office/powerpoint/2010/main" val="378557556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9974C31-EB4A-4B21-8134-CB5741A1DC5F}" type="slidenum">
              <a:rPr lang="en-US" smtClean="0"/>
              <a:pPr/>
              <a:t>18</a:t>
            </a:fld>
            <a:endParaRPr lang="en-US"/>
          </a:p>
        </p:txBody>
      </p:sp>
    </p:spTree>
    <p:extLst>
      <p:ext uri="{BB962C8B-B14F-4D97-AF65-F5344CB8AC3E}">
        <p14:creationId xmlns:p14="http://schemas.microsoft.com/office/powerpoint/2010/main" val="215948490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9974C31-EB4A-4B21-8134-CB5741A1DC5F}" type="slidenum">
              <a:rPr lang="en-US" smtClean="0"/>
              <a:pPr/>
              <a:t>19</a:t>
            </a:fld>
            <a:endParaRPr lang="en-US"/>
          </a:p>
        </p:txBody>
      </p:sp>
    </p:spTree>
    <p:extLst>
      <p:ext uri="{BB962C8B-B14F-4D97-AF65-F5344CB8AC3E}">
        <p14:creationId xmlns:p14="http://schemas.microsoft.com/office/powerpoint/2010/main" val="215948490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9974C31-EB4A-4B21-8134-CB5741A1DC5F}" type="slidenum">
              <a:rPr lang="en-US" smtClean="0"/>
              <a:pPr/>
              <a:t>20</a:t>
            </a:fld>
            <a:endParaRPr lang="en-US"/>
          </a:p>
        </p:txBody>
      </p:sp>
    </p:spTree>
    <p:extLst>
      <p:ext uri="{BB962C8B-B14F-4D97-AF65-F5344CB8AC3E}">
        <p14:creationId xmlns:p14="http://schemas.microsoft.com/office/powerpoint/2010/main" val="173147894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9974C31-EB4A-4B21-8134-CB5741A1DC5F}" type="slidenum">
              <a:rPr lang="en-US" smtClean="0"/>
              <a:pPr/>
              <a:t>21</a:t>
            </a:fld>
            <a:endParaRPr lang="en-US"/>
          </a:p>
        </p:txBody>
      </p:sp>
    </p:spTree>
    <p:extLst>
      <p:ext uri="{BB962C8B-B14F-4D97-AF65-F5344CB8AC3E}">
        <p14:creationId xmlns:p14="http://schemas.microsoft.com/office/powerpoint/2010/main" val="9254628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9974C31-EB4A-4B21-8134-CB5741A1DC5F}" type="slidenum">
              <a:rPr lang="en-US" smtClean="0"/>
              <a:pPr/>
              <a:t>22</a:t>
            </a:fld>
            <a:endParaRPr lang="en-US"/>
          </a:p>
        </p:txBody>
      </p:sp>
    </p:spTree>
    <p:extLst>
      <p:ext uri="{BB962C8B-B14F-4D97-AF65-F5344CB8AC3E}">
        <p14:creationId xmlns:p14="http://schemas.microsoft.com/office/powerpoint/2010/main" val="256951981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9974C31-EB4A-4B21-8134-CB5741A1DC5F}" type="slidenum">
              <a:rPr lang="en-US" smtClean="0"/>
              <a:pPr/>
              <a:t>5</a:t>
            </a:fld>
            <a:endParaRPr lang="en-US"/>
          </a:p>
        </p:txBody>
      </p:sp>
    </p:spTree>
    <p:extLst>
      <p:ext uri="{BB962C8B-B14F-4D97-AF65-F5344CB8AC3E}">
        <p14:creationId xmlns:p14="http://schemas.microsoft.com/office/powerpoint/2010/main" val="153159487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9974C31-EB4A-4B21-8134-CB5741A1DC5F}" type="slidenum">
              <a:rPr lang="en-US" smtClean="0"/>
              <a:pPr/>
              <a:t>23</a:t>
            </a:fld>
            <a:endParaRPr lang="en-US"/>
          </a:p>
        </p:txBody>
      </p:sp>
    </p:spTree>
    <p:extLst>
      <p:ext uri="{BB962C8B-B14F-4D97-AF65-F5344CB8AC3E}">
        <p14:creationId xmlns:p14="http://schemas.microsoft.com/office/powerpoint/2010/main" val="106621816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9974C31-EB4A-4B21-8134-CB5741A1DC5F}" type="slidenum">
              <a:rPr lang="en-US" smtClean="0"/>
              <a:pPr/>
              <a:t>24</a:t>
            </a:fld>
            <a:endParaRPr lang="en-US"/>
          </a:p>
        </p:txBody>
      </p:sp>
    </p:spTree>
    <p:extLst>
      <p:ext uri="{BB962C8B-B14F-4D97-AF65-F5344CB8AC3E}">
        <p14:creationId xmlns:p14="http://schemas.microsoft.com/office/powerpoint/2010/main" val="206760395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9974C31-EB4A-4B21-8134-CB5741A1DC5F}" type="slidenum">
              <a:rPr lang="en-US" smtClean="0"/>
              <a:pPr/>
              <a:t>25</a:t>
            </a:fld>
            <a:endParaRPr lang="en-US"/>
          </a:p>
        </p:txBody>
      </p:sp>
    </p:spTree>
    <p:extLst>
      <p:ext uri="{BB962C8B-B14F-4D97-AF65-F5344CB8AC3E}">
        <p14:creationId xmlns:p14="http://schemas.microsoft.com/office/powerpoint/2010/main" val="299361833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9974C31-EB4A-4B21-8134-CB5741A1DC5F}" type="slidenum">
              <a:rPr lang="en-US" smtClean="0"/>
              <a:pPr/>
              <a:t>26</a:t>
            </a:fld>
            <a:endParaRPr lang="en-US"/>
          </a:p>
        </p:txBody>
      </p:sp>
    </p:spTree>
    <p:extLst>
      <p:ext uri="{BB962C8B-B14F-4D97-AF65-F5344CB8AC3E}">
        <p14:creationId xmlns:p14="http://schemas.microsoft.com/office/powerpoint/2010/main" val="203251414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9974C31-EB4A-4B21-8134-CB5741A1DC5F}" type="slidenum">
              <a:rPr lang="en-US" smtClean="0"/>
              <a:pPr/>
              <a:t>27</a:t>
            </a:fld>
            <a:endParaRPr lang="en-US"/>
          </a:p>
        </p:txBody>
      </p:sp>
    </p:spTree>
    <p:extLst>
      <p:ext uri="{BB962C8B-B14F-4D97-AF65-F5344CB8AC3E}">
        <p14:creationId xmlns:p14="http://schemas.microsoft.com/office/powerpoint/2010/main" val="402390131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9974C31-EB4A-4B21-8134-CB5741A1DC5F}" type="slidenum">
              <a:rPr lang="en-US" smtClean="0"/>
              <a:pPr/>
              <a:t>28</a:t>
            </a:fld>
            <a:endParaRPr lang="en-US"/>
          </a:p>
        </p:txBody>
      </p:sp>
    </p:spTree>
    <p:extLst>
      <p:ext uri="{BB962C8B-B14F-4D97-AF65-F5344CB8AC3E}">
        <p14:creationId xmlns:p14="http://schemas.microsoft.com/office/powerpoint/2010/main" val="402390131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9974C31-EB4A-4B21-8134-CB5741A1DC5F}" type="slidenum">
              <a:rPr lang="en-US" smtClean="0"/>
              <a:pPr/>
              <a:t>29</a:t>
            </a:fld>
            <a:endParaRPr lang="en-US"/>
          </a:p>
        </p:txBody>
      </p:sp>
    </p:spTree>
    <p:extLst>
      <p:ext uri="{BB962C8B-B14F-4D97-AF65-F5344CB8AC3E}">
        <p14:creationId xmlns:p14="http://schemas.microsoft.com/office/powerpoint/2010/main" val="607183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9974C31-EB4A-4B21-8134-CB5741A1DC5F}" type="slidenum">
              <a:rPr lang="en-US" smtClean="0"/>
              <a:pPr/>
              <a:t>30</a:t>
            </a:fld>
            <a:endParaRPr lang="en-US"/>
          </a:p>
        </p:txBody>
      </p:sp>
    </p:spTree>
    <p:extLst>
      <p:ext uri="{BB962C8B-B14F-4D97-AF65-F5344CB8AC3E}">
        <p14:creationId xmlns:p14="http://schemas.microsoft.com/office/powerpoint/2010/main" val="607183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9974C31-EB4A-4B21-8134-CB5741A1DC5F}" type="slidenum">
              <a:rPr lang="en-US" smtClean="0"/>
              <a:pPr/>
              <a:t>31</a:t>
            </a:fld>
            <a:endParaRPr lang="en-US"/>
          </a:p>
        </p:txBody>
      </p:sp>
    </p:spTree>
    <p:extLst>
      <p:ext uri="{BB962C8B-B14F-4D97-AF65-F5344CB8AC3E}">
        <p14:creationId xmlns:p14="http://schemas.microsoft.com/office/powerpoint/2010/main" val="335392663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9974C31-EB4A-4B21-8134-CB5741A1DC5F}" type="slidenum">
              <a:rPr lang="en-US" smtClean="0"/>
              <a:pPr/>
              <a:t>32</a:t>
            </a:fld>
            <a:endParaRPr lang="en-US"/>
          </a:p>
        </p:txBody>
      </p:sp>
    </p:spTree>
    <p:extLst>
      <p:ext uri="{BB962C8B-B14F-4D97-AF65-F5344CB8AC3E}">
        <p14:creationId xmlns:p14="http://schemas.microsoft.com/office/powerpoint/2010/main" val="356854886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9974C31-EB4A-4B21-8134-CB5741A1DC5F}" type="slidenum">
              <a:rPr lang="en-US" smtClean="0"/>
              <a:pPr/>
              <a:t>6</a:t>
            </a:fld>
            <a:endParaRPr lang="en-US"/>
          </a:p>
        </p:txBody>
      </p:sp>
    </p:spTree>
    <p:extLst>
      <p:ext uri="{BB962C8B-B14F-4D97-AF65-F5344CB8AC3E}">
        <p14:creationId xmlns:p14="http://schemas.microsoft.com/office/powerpoint/2010/main" val="340047503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9974C31-EB4A-4B21-8134-CB5741A1DC5F}" type="slidenum">
              <a:rPr lang="en-US" smtClean="0"/>
              <a:pPr/>
              <a:t>7</a:t>
            </a:fld>
            <a:endParaRPr lang="en-US"/>
          </a:p>
        </p:txBody>
      </p:sp>
    </p:spTree>
    <p:extLst>
      <p:ext uri="{BB962C8B-B14F-4D97-AF65-F5344CB8AC3E}">
        <p14:creationId xmlns:p14="http://schemas.microsoft.com/office/powerpoint/2010/main" val="400077685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9974C31-EB4A-4B21-8134-CB5741A1DC5F}" type="slidenum">
              <a:rPr lang="en-US" smtClean="0"/>
              <a:pPr/>
              <a:t>8</a:t>
            </a:fld>
            <a:endParaRPr lang="en-US"/>
          </a:p>
        </p:txBody>
      </p:sp>
    </p:spTree>
    <p:extLst>
      <p:ext uri="{BB962C8B-B14F-4D97-AF65-F5344CB8AC3E}">
        <p14:creationId xmlns:p14="http://schemas.microsoft.com/office/powerpoint/2010/main" val="177453502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9974C31-EB4A-4B21-8134-CB5741A1DC5F}" type="slidenum">
              <a:rPr lang="en-US" smtClean="0"/>
              <a:pPr/>
              <a:t>9</a:t>
            </a:fld>
            <a:endParaRPr lang="en-US"/>
          </a:p>
        </p:txBody>
      </p:sp>
    </p:spTree>
    <p:extLst>
      <p:ext uri="{BB962C8B-B14F-4D97-AF65-F5344CB8AC3E}">
        <p14:creationId xmlns:p14="http://schemas.microsoft.com/office/powerpoint/2010/main" val="328823074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9974C31-EB4A-4B21-8134-CB5741A1DC5F}" type="slidenum">
              <a:rPr lang="en-US" smtClean="0"/>
              <a:pPr/>
              <a:t>10</a:t>
            </a:fld>
            <a:endParaRPr lang="en-US"/>
          </a:p>
        </p:txBody>
      </p:sp>
    </p:spTree>
    <p:extLst>
      <p:ext uri="{BB962C8B-B14F-4D97-AF65-F5344CB8AC3E}">
        <p14:creationId xmlns:p14="http://schemas.microsoft.com/office/powerpoint/2010/main" val="372759791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9974C31-EB4A-4B21-8134-CB5741A1DC5F}" type="slidenum">
              <a:rPr lang="en-US" smtClean="0"/>
              <a:pPr/>
              <a:t>11</a:t>
            </a:fld>
            <a:endParaRPr lang="en-US"/>
          </a:p>
        </p:txBody>
      </p:sp>
    </p:spTree>
    <p:extLst>
      <p:ext uri="{BB962C8B-B14F-4D97-AF65-F5344CB8AC3E}">
        <p14:creationId xmlns:p14="http://schemas.microsoft.com/office/powerpoint/2010/main" val="275283407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9974C31-EB4A-4B21-8134-CB5741A1DC5F}" type="slidenum">
              <a:rPr lang="en-US" smtClean="0"/>
              <a:pPr/>
              <a:t>12</a:t>
            </a:fld>
            <a:endParaRPr lang="en-US"/>
          </a:p>
        </p:txBody>
      </p:sp>
    </p:spTree>
    <p:extLst>
      <p:ext uri="{BB962C8B-B14F-4D97-AF65-F5344CB8AC3E}">
        <p14:creationId xmlns:p14="http://schemas.microsoft.com/office/powerpoint/2010/main" val="424065764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Title Slide">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838200"/>
            <a:ext cx="3008313" cy="728310"/>
          </a:xfrm>
        </p:spPr>
        <p:txBody>
          <a:bodyPr anchor="b"/>
          <a:lstStyle>
            <a:lvl1pPr algn="l">
              <a:defRPr sz="2000" b="1"/>
            </a:lvl1pPr>
          </a:lstStyle>
          <a:p>
            <a:r>
              <a:rPr lang="en-US" smtClean="0"/>
              <a:t>Click to edit Master title style</a:t>
            </a:r>
            <a:endParaRPr lang="en-US" dirty="0"/>
          </a:p>
        </p:txBody>
      </p:sp>
      <p:sp>
        <p:nvSpPr>
          <p:cNvPr id="3" name="Content Placeholder 2"/>
          <p:cNvSpPr>
            <a:spLocks noGrp="1"/>
          </p:cNvSpPr>
          <p:nvPr>
            <p:ph idx="1"/>
          </p:nvPr>
        </p:nvSpPr>
        <p:spPr>
          <a:xfrm>
            <a:off x="3575050" y="838200"/>
            <a:ext cx="5111750" cy="528796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676400"/>
            <a:ext cx="3008313" cy="44497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8" name="Footer Placeholder 3"/>
          <p:cNvSpPr>
            <a:spLocks noGrp="1"/>
          </p:cNvSpPr>
          <p:nvPr>
            <p:ph type="ftr" sz="quarter" idx="11"/>
          </p:nvPr>
        </p:nvSpPr>
        <p:spPr>
          <a:xfrm>
            <a:off x="457200" y="6356350"/>
            <a:ext cx="7543800" cy="365125"/>
          </a:xfrm>
          <a:prstGeom prst="rect">
            <a:avLst/>
          </a:prstGeom>
        </p:spPr>
        <p:txBody>
          <a:bodyPr/>
          <a:lstStyle/>
          <a:p>
            <a:r>
              <a:rPr lang="en-US" smtClean="0"/>
              <a:t>Venkataraman &amp; Pinto, Operations Management, 1e. SAGE, 2018.</a:t>
            </a:r>
            <a:endParaRPr lang="en-US" dirty="0"/>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761999"/>
            <a:ext cx="5486400" cy="396557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8" name="Footer Placeholder 3"/>
          <p:cNvSpPr>
            <a:spLocks noGrp="1"/>
          </p:cNvSpPr>
          <p:nvPr>
            <p:ph type="ftr" sz="quarter" idx="11"/>
          </p:nvPr>
        </p:nvSpPr>
        <p:spPr>
          <a:xfrm>
            <a:off x="381000" y="6356350"/>
            <a:ext cx="7620000" cy="365125"/>
          </a:xfrm>
          <a:prstGeom prst="rect">
            <a:avLst/>
          </a:prstGeom>
        </p:spPr>
        <p:txBody>
          <a:bodyPr/>
          <a:lstStyle/>
          <a:p>
            <a:r>
              <a:rPr lang="en-US" smtClean="0"/>
              <a:t>Venkataraman &amp; Pinto, Operations Management, 1e. SAGE, 2018.</a:t>
            </a:r>
            <a:endParaRPr lang="en-US" dirty="0"/>
          </a:p>
        </p:txBody>
      </p:sp>
    </p:spTree>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1_Title Slide">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
        <p:nvSpPr>
          <p:cNvPr id="7" name="Footer Placeholder 3"/>
          <p:cNvSpPr>
            <a:spLocks noGrp="1"/>
          </p:cNvSpPr>
          <p:nvPr>
            <p:ph type="ftr" sz="quarter" idx="11"/>
          </p:nvPr>
        </p:nvSpPr>
        <p:spPr>
          <a:xfrm>
            <a:off x="990600" y="6356350"/>
            <a:ext cx="7010400" cy="365125"/>
          </a:xfrm>
        </p:spPr>
        <p:txBody>
          <a:bodyPr/>
          <a:lstStyle/>
          <a:p>
            <a:r>
              <a:rPr lang="en-US" smtClean="0"/>
              <a:t>Venkataraman &amp; Pinto, Operations Management, 1e. SAGE, 2018.</a:t>
            </a:r>
            <a:endParaRPr lang="en-US"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
        <p:nvSpPr>
          <p:cNvPr id="7" name="Footer Placeholder 3"/>
          <p:cNvSpPr>
            <a:spLocks noGrp="1"/>
          </p:cNvSpPr>
          <p:nvPr>
            <p:ph type="ftr" sz="quarter" idx="11"/>
          </p:nvPr>
        </p:nvSpPr>
        <p:spPr>
          <a:xfrm>
            <a:off x="990600" y="6356350"/>
            <a:ext cx="7010400" cy="365125"/>
          </a:xfrm>
        </p:spPr>
        <p:txBody>
          <a:bodyPr/>
          <a:lstStyle/>
          <a:p>
            <a:r>
              <a:rPr lang="en-US" smtClean="0"/>
              <a:t>Venkataraman &amp; Pinto, Operations Management, 1e. SAGE, 2018.</a:t>
            </a:r>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90600" y="304800"/>
            <a:ext cx="7696200" cy="114300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990600" y="1676400"/>
            <a:ext cx="7696200" cy="44497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
        <p:nvSpPr>
          <p:cNvPr id="7" name="Rectangle 6"/>
          <p:cNvSpPr/>
          <p:nvPr/>
        </p:nvSpPr>
        <p:spPr>
          <a:xfrm>
            <a:off x="0" y="0"/>
            <a:ext cx="609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ooter Placeholder 3"/>
          <p:cNvSpPr>
            <a:spLocks noGrp="1"/>
          </p:cNvSpPr>
          <p:nvPr>
            <p:ph type="ftr" sz="quarter" idx="11"/>
          </p:nvPr>
        </p:nvSpPr>
        <p:spPr>
          <a:xfrm>
            <a:off x="990600" y="6356350"/>
            <a:ext cx="7010400" cy="365125"/>
          </a:xfrm>
          <a:prstGeom prst="rect">
            <a:avLst/>
          </a:prstGeom>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1240290101"/>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Section Header">
    <p:spTree>
      <p:nvGrpSpPr>
        <p:cNvPr id="1" name=""/>
        <p:cNvGrpSpPr/>
        <p:nvPr/>
      </p:nvGrpSpPr>
      <p:grpSpPr>
        <a:xfrm>
          <a:off x="0" y="0"/>
          <a:ext cx="0" cy="0"/>
          <a:chOff x="0" y="0"/>
          <a:chExt cx="0" cy="0"/>
        </a:xfrm>
      </p:grpSpPr>
      <p:sp>
        <p:nvSpPr>
          <p:cNvPr id="4" name="Rectangle 3"/>
          <p:cNvSpPr/>
          <p:nvPr/>
        </p:nvSpPr>
        <p:spPr>
          <a:xfrm>
            <a:off x="0" y="-228600"/>
            <a:ext cx="9144000" cy="685800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722313" y="914400"/>
            <a:ext cx="7772400" cy="1362075"/>
          </a:xfrm>
        </p:spPr>
        <p:txBody>
          <a:bodyPr anchor="t"/>
          <a:lstStyle>
            <a:lvl1pPr algn="l">
              <a:defRPr sz="4000" b="1" cap="all">
                <a:solidFill>
                  <a:schemeClr val="tx1"/>
                </a:solidFill>
              </a:defRPr>
            </a:lvl1pPr>
          </a:lstStyle>
          <a:p>
            <a:r>
              <a:rPr lang="en-US" smtClean="0"/>
              <a:t>Click to edit Master title style</a:t>
            </a:r>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
        <p:nvSpPr>
          <p:cNvPr id="7" name="Footer Placeholder 3"/>
          <p:cNvSpPr>
            <a:spLocks noGrp="1"/>
          </p:cNvSpPr>
          <p:nvPr>
            <p:ph type="ftr" sz="quarter" idx="11"/>
          </p:nvPr>
        </p:nvSpPr>
        <p:spPr>
          <a:xfrm>
            <a:off x="722313" y="6356350"/>
            <a:ext cx="7278687" cy="365125"/>
          </a:xfrm>
          <a:prstGeom prst="rect">
            <a:avLst/>
          </a:prstGeom>
        </p:spPr>
        <p:txBody>
          <a:bodyPr/>
          <a:lstStyle/>
          <a:p>
            <a:r>
              <a:rPr lang="en-US" smtClean="0"/>
              <a:t>Venkataraman &amp; Pinto, Operations Management, 1e. SAGE, 2018.</a:t>
            </a:r>
            <a:endParaRPr lang="en-US" dirty="0"/>
          </a:p>
        </p:txBody>
      </p:sp>
      <p:pic>
        <p:nvPicPr>
          <p:cNvPr id="2051"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3581400"/>
            <a:ext cx="9144000" cy="331957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2133600"/>
            <a:ext cx="4038600" cy="39925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2133600"/>
            <a:ext cx="4038600" cy="39925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8" name="Footer Placeholder 3"/>
          <p:cNvSpPr>
            <a:spLocks noGrp="1"/>
          </p:cNvSpPr>
          <p:nvPr>
            <p:ph type="ftr" sz="quarter" idx="11"/>
          </p:nvPr>
        </p:nvSpPr>
        <p:spPr>
          <a:xfrm>
            <a:off x="457200" y="6356350"/>
            <a:ext cx="7543800" cy="365125"/>
          </a:xfrm>
          <a:prstGeom prst="rect">
            <a:avLst/>
          </a:prstGeom>
        </p:spPr>
        <p:txBody>
          <a:bodyPr/>
          <a:lstStyle/>
          <a:p>
            <a:r>
              <a:rPr lang="en-US" smtClean="0"/>
              <a:t>Venkataraman &amp; Pinto, Operations Management, 1e. SAGE, 2018.</a:t>
            </a:r>
            <a:endParaRPr 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2027238"/>
            <a:ext cx="4040188" cy="563562"/>
          </a:xfrm>
        </p:spPr>
        <p:txBody>
          <a:bodyPr anchor="b">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590799"/>
            <a:ext cx="4040188" cy="35353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2027238"/>
            <a:ext cx="4041775" cy="563562"/>
          </a:xfrm>
        </p:spPr>
        <p:txBody>
          <a:bodyPr anchor="b">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590799"/>
            <a:ext cx="4041775" cy="35353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
        <p:nvSpPr>
          <p:cNvPr id="10" name="Footer Placeholder 3"/>
          <p:cNvSpPr>
            <a:spLocks noGrp="1"/>
          </p:cNvSpPr>
          <p:nvPr>
            <p:ph type="ftr" sz="quarter" idx="11"/>
          </p:nvPr>
        </p:nvSpPr>
        <p:spPr>
          <a:xfrm>
            <a:off x="457200" y="6356350"/>
            <a:ext cx="7543800" cy="365125"/>
          </a:xfrm>
          <a:prstGeom prst="rect">
            <a:avLst/>
          </a:prstGeom>
        </p:spPr>
        <p:txBody>
          <a:bodyPr/>
          <a:lstStyle/>
          <a:p>
            <a:r>
              <a:rPr lang="en-US" smtClean="0"/>
              <a:t>Venkataraman &amp; Pinto, Operations Management, 1e. SAGE, 2018.</a:t>
            </a:r>
            <a:endParaRPr lang="en-US" dirty="0"/>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
        <p:nvSpPr>
          <p:cNvPr id="6" name="Footer Placeholder 3"/>
          <p:cNvSpPr>
            <a:spLocks noGrp="1"/>
          </p:cNvSpPr>
          <p:nvPr>
            <p:ph type="ftr" sz="quarter" idx="11"/>
          </p:nvPr>
        </p:nvSpPr>
        <p:spPr>
          <a:xfrm>
            <a:off x="457200" y="6356350"/>
            <a:ext cx="7543800" cy="365125"/>
          </a:xfrm>
          <a:prstGeom prst="rect">
            <a:avLst/>
          </a:prstGeom>
        </p:spPr>
        <p:txBody>
          <a:bodyPr/>
          <a:lstStyle/>
          <a:p>
            <a:r>
              <a:rPr lang="en-US" smtClean="0"/>
              <a:t>Venkataraman &amp; Pinto, Operations Management, 1e. SAGE, 2018.</a:t>
            </a:r>
            <a:endParaRPr lang="en-US" dirty="0"/>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
        <p:nvSpPr>
          <p:cNvPr id="5" name="Footer Placeholder 3"/>
          <p:cNvSpPr>
            <a:spLocks noGrp="1"/>
          </p:cNvSpPr>
          <p:nvPr>
            <p:ph type="ftr" sz="quarter" idx="11"/>
          </p:nvPr>
        </p:nvSpPr>
        <p:spPr>
          <a:xfrm>
            <a:off x="457200" y="6356350"/>
            <a:ext cx="7543800" cy="365125"/>
          </a:xfrm>
          <a:prstGeom prst="rect">
            <a:avLst/>
          </a:prstGeom>
        </p:spPr>
        <p:txBody>
          <a:bodyPr/>
          <a:lstStyle/>
          <a:p>
            <a:r>
              <a:rPr lang="en-US" smtClean="0"/>
              <a:t>Venkataraman &amp; Pinto, Operations Management, 1e. SAGE, 2018.</a:t>
            </a:r>
            <a:endParaRPr lang="en-US" dirty="0"/>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2" name="Footer Placeholder 3"/>
          <p:cNvSpPr>
            <a:spLocks noGrp="1"/>
          </p:cNvSpPr>
          <p:nvPr>
            <p:ph type="ftr" sz="quarter" idx="11"/>
          </p:nvPr>
        </p:nvSpPr>
        <p:spPr>
          <a:xfrm>
            <a:off x="609600" y="6356350"/>
            <a:ext cx="7391400" cy="365125"/>
          </a:xfrm>
          <a:prstGeom prst="rect">
            <a:avLst/>
          </a:prstGeom>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206536769"/>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838200"/>
            <a:ext cx="8229600" cy="11430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2133600"/>
            <a:ext cx="8229600" cy="39925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4"/>
          </p:nvPr>
        </p:nvSpPr>
        <p:spPr>
          <a:xfrm>
            <a:off x="8229600" y="6356350"/>
            <a:ext cx="457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dirty="0"/>
          </a:p>
        </p:txBody>
      </p:sp>
      <p:sp>
        <p:nvSpPr>
          <p:cNvPr id="7" name="Rectangle 6"/>
          <p:cNvSpPr/>
          <p:nvPr/>
        </p:nvSpPr>
        <p:spPr>
          <a:xfrm>
            <a:off x="0" y="0"/>
            <a:ext cx="9144000" cy="6096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ooter Placeholder 3"/>
          <p:cNvSpPr>
            <a:spLocks noGrp="1"/>
          </p:cNvSpPr>
          <p:nvPr>
            <p:ph type="ftr" sz="quarter" idx="3"/>
          </p:nvPr>
        </p:nvSpPr>
        <p:spPr>
          <a:xfrm>
            <a:off x="457200" y="6356350"/>
            <a:ext cx="7543800" cy="365125"/>
          </a:xfrm>
          <a:prstGeom prst="rect">
            <a:avLst/>
          </a:prstGeom>
        </p:spPr>
        <p:txBody>
          <a:bodyPr/>
          <a:lstStyle>
            <a:lvl1pPr>
              <a:defRPr lang="en-US" sz="1100" kern="1200" dirty="0" smtClean="0">
                <a:solidFill>
                  <a:schemeClr val="tx1">
                    <a:tint val="75000"/>
                  </a:schemeClr>
                </a:solidFill>
                <a:latin typeface="+mn-lt"/>
                <a:ea typeface="+mn-ea"/>
                <a:cs typeface="+mn-cs"/>
              </a:defRPr>
            </a:lvl1pPr>
          </a:lstStyle>
          <a:p>
            <a:r>
              <a:rPr lang="en-US" smtClean="0"/>
              <a:t>Venkataraman &amp; Pinto, Operations Management, 1e. SAGE, 2018.</a:t>
            </a:r>
            <a:endParaRPr lang="en-US" dirty="0"/>
          </a:p>
        </p:txBody>
      </p:sp>
      <p:sp>
        <p:nvSpPr>
          <p:cNvPr id="8" name="Rectangle 7"/>
          <p:cNvSpPr/>
          <p:nvPr userDrawn="1"/>
        </p:nvSpPr>
        <p:spPr>
          <a:xfrm>
            <a:off x="0" y="0"/>
            <a:ext cx="9144000" cy="609600"/>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 id="2147483649" r:id="rId12"/>
  </p:sldLayoutIdLst>
  <p:timing>
    <p:tnLst>
      <p:par>
        <p:cTn id="1" dur="indefinite" restart="never" nodeType="tmRoot"/>
      </p:par>
    </p:tnLst>
  </p:timing>
  <p:hf hdr="0" dt="0"/>
  <p:txStyles>
    <p:titleStyle>
      <a:lvl1pPr algn="ctr" defTabSz="914400" rtl="0" eaLnBrk="1" latinLnBrk="0" hangingPunct="1">
        <a:spcBef>
          <a:spcPct val="0"/>
        </a:spcBef>
        <a:buNone/>
        <a:defRPr sz="4400" kern="1200">
          <a:solidFill>
            <a:schemeClr val="tx2"/>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0.xml"/><Relationship Id="rId1" Type="http://schemas.openxmlformats.org/officeDocument/2006/relationships/slideLayout" Target="../slideLayouts/slideLayout3.xml"/><Relationship Id="rId4" Type="http://schemas.openxmlformats.org/officeDocument/2006/relationships/image" Target="../media/image10.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1.xml"/><Relationship Id="rId1" Type="http://schemas.openxmlformats.org/officeDocument/2006/relationships/slideLayout" Target="../slideLayouts/slideLayout3.xml"/><Relationship Id="rId4" Type="http://schemas.openxmlformats.org/officeDocument/2006/relationships/image" Target="../media/image18.png"/></Relationships>
</file>

<file path=ppt/slides/_rels/slide2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8.xml"/><Relationship Id="rId1" Type="http://schemas.openxmlformats.org/officeDocument/2006/relationships/slideLayout" Target="../slideLayouts/slideLayout3.xml"/><Relationship Id="rId4" Type="http://schemas.openxmlformats.org/officeDocument/2006/relationships/image" Target="../media/image26.png"/></Relationships>
</file>

<file path=ppt/slides/_rels/slide32.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B6F15528-21DE-4FAA-801E-634DDDAF4B2B}" type="slidenum">
              <a:rPr lang="en-US" smtClean="0"/>
              <a:pPr/>
              <a:t>1</a:t>
            </a:fld>
            <a:endParaRPr lang="en-US"/>
          </a:p>
        </p:txBody>
      </p:sp>
    </p:spTree>
    <p:extLst>
      <p:ext uri="{BB962C8B-B14F-4D97-AF65-F5344CB8AC3E}">
        <p14:creationId xmlns:p14="http://schemas.microsoft.com/office/powerpoint/2010/main" val="256500893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457200" y="152400"/>
            <a:ext cx="3276600" cy="457200"/>
          </a:xfrm>
        </p:spPr>
        <p:txBody>
          <a:bodyPr>
            <a:noAutofit/>
          </a:bodyPr>
          <a:lstStyle/>
          <a:p>
            <a:pPr lvl="0"/>
            <a:r>
              <a:rPr lang="en-US" sz="2400" dirty="0"/>
              <a:t>Assembly </a:t>
            </a:r>
            <a:r>
              <a:rPr lang="en-US" sz="2400" dirty="0"/>
              <a:t>C</a:t>
            </a:r>
            <a:r>
              <a:rPr lang="en-US" sz="2400" dirty="0" smtClean="0"/>
              <a:t>hart</a:t>
            </a:r>
            <a:endParaRPr lang="en-US" sz="2400" dirty="0"/>
          </a:p>
        </p:txBody>
      </p:sp>
      <p:sp>
        <p:nvSpPr>
          <p:cNvPr id="7" name="Content Placeholder 6"/>
          <p:cNvSpPr>
            <a:spLocks noGrp="1"/>
          </p:cNvSpPr>
          <p:nvPr>
            <p:ph idx="1"/>
          </p:nvPr>
        </p:nvSpPr>
        <p:spPr>
          <a:xfrm>
            <a:off x="685800" y="990600"/>
            <a:ext cx="2895600" cy="4038600"/>
          </a:xfrm>
        </p:spPr>
        <p:txBody>
          <a:bodyPr>
            <a:noAutofit/>
          </a:bodyPr>
          <a:lstStyle/>
          <a:p>
            <a:pPr lvl="0"/>
            <a:r>
              <a:rPr lang="en-US" sz="2400" dirty="0"/>
              <a:t>An assembly chart, which is sometimes called a </a:t>
            </a:r>
            <a:r>
              <a:rPr lang="en-US" sz="2400" dirty="0" err="1" smtClean="0"/>
              <a:t>Gozinto</a:t>
            </a:r>
            <a:r>
              <a:rPr lang="en-US" sz="2400" dirty="0" smtClean="0"/>
              <a:t> </a:t>
            </a:r>
            <a:r>
              <a:rPr lang="en-US" sz="2400" dirty="0"/>
              <a:t>chart, maps how a product’s parts </a:t>
            </a:r>
            <a:r>
              <a:rPr lang="en-US" sz="2400" dirty="0" smtClean="0"/>
              <a:t>go together </a:t>
            </a:r>
            <a:r>
              <a:rPr lang="en-US" sz="2400" dirty="0"/>
              <a:t>and the order in which they are assembled. </a:t>
            </a:r>
            <a:endParaRPr lang="en-US" sz="2400" dirty="0" smtClean="0"/>
          </a:p>
        </p:txBody>
      </p:sp>
      <p:sp>
        <p:nvSpPr>
          <p:cNvPr id="5" name="Slide Number Placeholder 4"/>
          <p:cNvSpPr>
            <a:spLocks noGrp="1"/>
          </p:cNvSpPr>
          <p:nvPr>
            <p:ph type="sldNum" sz="quarter" idx="12"/>
          </p:nvPr>
        </p:nvSpPr>
        <p:spPr>
          <a:xfrm>
            <a:off x="8683690" y="6492875"/>
            <a:ext cx="457200" cy="365125"/>
          </a:xfrm>
        </p:spPr>
        <p:txBody>
          <a:bodyPr/>
          <a:lstStyle/>
          <a:p>
            <a:fld id="{B6F15528-21DE-4FAA-801E-634DDDAF4B2B}" type="slidenum">
              <a:rPr lang="en-US" smtClean="0"/>
              <a:pPr/>
              <a:t>10</a:t>
            </a:fld>
            <a:endParaRPr lang="en-US" dirty="0"/>
          </a:p>
        </p:txBody>
      </p:sp>
      <p:sp>
        <p:nvSpPr>
          <p:cNvPr id="8" name="Footer Placeholder 3"/>
          <p:cNvSpPr>
            <a:spLocks noGrp="1"/>
          </p:cNvSpPr>
          <p:nvPr>
            <p:ph type="ftr" sz="quarter" idx="11"/>
          </p:nvPr>
        </p:nvSpPr>
        <p:spPr>
          <a:xfrm>
            <a:off x="609600" y="6553200"/>
            <a:ext cx="7010400" cy="304800"/>
          </a:xfrm>
        </p:spPr>
        <p:txBody>
          <a:bodyPr/>
          <a:lstStyle/>
          <a:p>
            <a:r>
              <a:rPr lang="en-US" dirty="0" err="1" smtClean="0"/>
              <a:t>Venkataraman</a:t>
            </a:r>
            <a:r>
              <a:rPr lang="en-US" dirty="0" smtClean="0"/>
              <a:t> &amp; Pinto, Operations Management, 1e. SAGE, 2018.</a:t>
            </a:r>
            <a:endParaRPr lang="en-US" dirty="0"/>
          </a:p>
        </p:txBody>
      </p:sp>
      <p:pic>
        <p:nvPicPr>
          <p:cNvPr id="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81400" y="1"/>
            <a:ext cx="5550807" cy="6553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55914431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152400"/>
            <a:ext cx="7696200" cy="838200"/>
          </a:xfrm>
        </p:spPr>
        <p:txBody>
          <a:bodyPr>
            <a:noAutofit/>
          </a:bodyPr>
          <a:lstStyle/>
          <a:p>
            <a:pPr lvl="0"/>
            <a:r>
              <a:rPr lang="en-US" sz="2400" dirty="0"/>
              <a:t>Route Sheet</a:t>
            </a:r>
          </a:p>
        </p:txBody>
      </p:sp>
      <p:sp>
        <p:nvSpPr>
          <p:cNvPr id="7" name="Content Placeholder 6"/>
          <p:cNvSpPr>
            <a:spLocks noGrp="1"/>
          </p:cNvSpPr>
          <p:nvPr>
            <p:ph idx="1"/>
          </p:nvPr>
        </p:nvSpPr>
        <p:spPr>
          <a:xfrm>
            <a:off x="990600" y="1066800"/>
            <a:ext cx="7696200" cy="990600"/>
          </a:xfrm>
        </p:spPr>
        <p:txBody>
          <a:bodyPr>
            <a:noAutofit/>
          </a:bodyPr>
          <a:lstStyle/>
          <a:p>
            <a:pPr lvl="0"/>
            <a:r>
              <a:rPr lang="en-US" sz="2000" dirty="0" smtClean="0"/>
              <a:t>A </a:t>
            </a:r>
            <a:r>
              <a:rPr lang="en-US" sz="2000" dirty="0"/>
              <a:t>route sheet is a document that describes the sequence of different operations, places, or people involved in a process</a:t>
            </a:r>
            <a:r>
              <a:rPr lang="en-US" sz="2000" dirty="0" smtClean="0"/>
              <a:t>.</a:t>
            </a:r>
            <a:endParaRPr lang="en-US" sz="2000" dirty="0" smtClean="0"/>
          </a:p>
        </p:txBody>
      </p:sp>
      <p:sp>
        <p:nvSpPr>
          <p:cNvPr id="5" name="Slide Number Placeholder 4"/>
          <p:cNvSpPr>
            <a:spLocks noGrp="1"/>
          </p:cNvSpPr>
          <p:nvPr>
            <p:ph type="sldNum" sz="quarter" idx="12"/>
          </p:nvPr>
        </p:nvSpPr>
        <p:spPr/>
        <p:txBody>
          <a:bodyPr/>
          <a:lstStyle/>
          <a:p>
            <a:fld id="{B6F15528-21DE-4FAA-801E-634DDDAF4B2B}" type="slidenum">
              <a:rPr lang="en-US" smtClean="0"/>
              <a:pPr/>
              <a:t>11</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5800" y="1905000"/>
            <a:ext cx="8447314" cy="44862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65312997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14400" y="1555"/>
            <a:ext cx="7696200" cy="531845"/>
          </a:xfrm>
        </p:spPr>
        <p:txBody>
          <a:bodyPr>
            <a:noAutofit/>
          </a:bodyPr>
          <a:lstStyle/>
          <a:p>
            <a:pPr lvl="0"/>
            <a:r>
              <a:rPr lang="en-US" sz="2000" dirty="0"/>
              <a:t> Process Charts</a:t>
            </a:r>
          </a:p>
        </p:txBody>
      </p:sp>
      <p:sp>
        <p:nvSpPr>
          <p:cNvPr id="7" name="Content Placeholder 6"/>
          <p:cNvSpPr>
            <a:spLocks noGrp="1"/>
          </p:cNvSpPr>
          <p:nvPr>
            <p:ph idx="1"/>
          </p:nvPr>
        </p:nvSpPr>
        <p:spPr>
          <a:xfrm>
            <a:off x="993198" y="533400"/>
            <a:ext cx="7696200" cy="609600"/>
          </a:xfrm>
        </p:spPr>
        <p:txBody>
          <a:bodyPr>
            <a:noAutofit/>
          </a:bodyPr>
          <a:lstStyle/>
          <a:p>
            <a:pPr lvl="0"/>
            <a:r>
              <a:rPr lang="en-US" sz="1200" dirty="0" smtClean="0"/>
              <a:t>A </a:t>
            </a:r>
            <a:r>
              <a:rPr lang="en-US" sz="1200" dirty="0"/>
              <a:t>process chart uses graphics to show all activities related to a process, including its inputs and outputs, decision points such as approvals and exceptions, and any cross-functional </a:t>
            </a:r>
            <a:r>
              <a:rPr lang="en-US" sz="1200" dirty="0" smtClean="0"/>
              <a:t>relationships</a:t>
            </a:r>
            <a:r>
              <a:rPr lang="en-US" sz="1400" dirty="0" smtClean="0"/>
              <a:t>.</a:t>
            </a:r>
          </a:p>
        </p:txBody>
      </p:sp>
      <p:sp>
        <p:nvSpPr>
          <p:cNvPr id="5" name="Slide Number Placeholder 4"/>
          <p:cNvSpPr>
            <a:spLocks noGrp="1"/>
          </p:cNvSpPr>
          <p:nvPr>
            <p:ph type="sldNum" sz="quarter" idx="12"/>
          </p:nvPr>
        </p:nvSpPr>
        <p:spPr>
          <a:xfrm>
            <a:off x="8683690" y="6613525"/>
            <a:ext cx="457200" cy="244475"/>
          </a:xfrm>
        </p:spPr>
        <p:txBody>
          <a:bodyPr/>
          <a:lstStyle/>
          <a:p>
            <a:fld id="{B6F15528-21DE-4FAA-801E-634DDDAF4B2B}" type="slidenum">
              <a:rPr lang="en-US" smtClean="0"/>
              <a:pPr/>
              <a:t>12</a:t>
            </a:fld>
            <a:endParaRPr lang="en-US" dirty="0"/>
          </a:p>
        </p:txBody>
      </p:sp>
      <p:sp>
        <p:nvSpPr>
          <p:cNvPr id="8" name="Footer Placeholder 3"/>
          <p:cNvSpPr>
            <a:spLocks noGrp="1"/>
          </p:cNvSpPr>
          <p:nvPr>
            <p:ph type="ftr" sz="quarter" idx="11"/>
          </p:nvPr>
        </p:nvSpPr>
        <p:spPr>
          <a:xfrm>
            <a:off x="609600" y="6537325"/>
            <a:ext cx="7010400" cy="320675"/>
          </a:xfrm>
        </p:spPr>
        <p:txBody>
          <a:bodyPr/>
          <a:lstStyle/>
          <a:p>
            <a:r>
              <a:rPr lang="en-US" dirty="0" err="1" smtClean="0"/>
              <a:t>Venkataraman</a:t>
            </a:r>
            <a:r>
              <a:rPr lang="en-US" dirty="0" smtClean="0"/>
              <a:t> &amp; Pinto, Operations Management, 1e. SAGE, 2018.</a:t>
            </a:r>
            <a:endParaRPr lang="en-US" dirty="0"/>
          </a:p>
        </p:txBody>
      </p:sp>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0" y="990600"/>
            <a:ext cx="6858000" cy="553756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6308791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0"/>
            <a:ext cx="7696200" cy="533400"/>
          </a:xfrm>
        </p:spPr>
        <p:txBody>
          <a:bodyPr>
            <a:noAutofit/>
          </a:bodyPr>
          <a:lstStyle/>
          <a:p>
            <a:pPr lvl="0"/>
            <a:r>
              <a:rPr lang="en-US" sz="1800" dirty="0"/>
              <a:t> Process </a:t>
            </a:r>
            <a:r>
              <a:rPr lang="en-US" sz="1800" dirty="0" smtClean="0"/>
              <a:t>Charts (Cont’d)</a:t>
            </a:r>
            <a:endParaRPr lang="en-US" sz="1800" dirty="0"/>
          </a:p>
        </p:txBody>
      </p:sp>
      <p:sp>
        <p:nvSpPr>
          <p:cNvPr id="5" name="Slide Number Placeholder 4"/>
          <p:cNvSpPr>
            <a:spLocks noGrp="1"/>
          </p:cNvSpPr>
          <p:nvPr>
            <p:ph type="sldNum" sz="quarter" idx="12"/>
          </p:nvPr>
        </p:nvSpPr>
        <p:spPr>
          <a:xfrm>
            <a:off x="8686800" y="6613525"/>
            <a:ext cx="457200" cy="244475"/>
          </a:xfrm>
        </p:spPr>
        <p:txBody>
          <a:bodyPr/>
          <a:lstStyle/>
          <a:p>
            <a:fld id="{B6F15528-21DE-4FAA-801E-634DDDAF4B2B}" type="slidenum">
              <a:rPr lang="en-US" smtClean="0"/>
              <a:pPr/>
              <a:t>13</a:t>
            </a:fld>
            <a:endParaRPr lang="en-US" dirty="0"/>
          </a:p>
        </p:txBody>
      </p:sp>
      <p:sp>
        <p:nvSpPr>
          <p:cNvPr id="8" name="Footer Placeholder 3"/>
          <p:cNvSpPr>
            <a:spLocks noGrp="1"/>
          </p:cNvSpPr>
          <p:nvPr>
            <p:ph type="ftr" sz="quarter" idx="11"/>
          </p:nvPr>
        </p:nvSpPr>
        <p:spPr>
          <a:xfrm>
            <a:off x="609600" y="6646506"/>
            <a:ext cx="5638800" cy="211494"/>
          </a:xfrm>
        </p:spPr>
        <p:txBody>
          <a:bodyPr/>
          <a:lstStyle/>
          <a:p>
            <a:r>
              <a:rPr lang="en-US" dirty="0" err="1" smtClean="0"/>
              <a:t>Venkataraman</a:t>
            </a:r>
            <a:r>
              <a:rPr lang="en-US" dirty="0" smtClean="0"/>
              <a:t> &amp; Pinto, Operations Management, 1e. SAGE, 2018.</a:t>
            </a:r>
            <a:endParaRPr lang="en-US" dirty="0"/>
          </a:p>
        </p:txBody>
      </p:sp>
      <p:pic>
        <p:nvPicPr>
          <p:cNvPr id="717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0013" y="1981199"/>
            <a:ext cx="8302689" cy="46251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17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79578" y="480525"/>
            <a:ext cx="8336901" cy="15240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25034152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pPr lvl="0"/>
            <a:r>
              <a:rPr lang="en-US" sz="2400" dirty="0"/>
              <a:t>Value Stream Maps and Process Simulations</a:t>
            </a:r>
          </a:p>
        </p:txBody>
      </p:sp>
      <p:sp>
        <p:nvSpPr>
          <p:cNvPr id="7" name="Content Placeholder 6"/>
          <p:cNvSpPr>
            <a:spLocks noGrp="1"/>
          </p:cNvSpPr>
          <p:nvPr>
            <p:ph idx="1"/>
          </p:nvPr>
        </p:nvSpPr>
        <p:spPr>
          <a:xfrm>
            <a:off x="990600" y="1295400"/>
            <a:ext cx="7696200" cy="4876800"/>
          </a:xfrm>
        </p:spPr>
        <p:txBody>
          <a:bodyPr>
            <a:noAutofit/>
          </a:bodyPr>
          <a:lstStyle/>
          <a:p>
            <a:pPr lvl="0"/>
            <a:r>
              <a:rPr lang="en-US" sz="2400" dirty="0" smtClean="0"/>
              <a:t>A </a:t>
            </a:r>
            <a:r>
              <a:rPr lang="en-US" sz="2400" dirty="0"/>
              <a:t>value stream map (VSM) is a process-mapping technique used to analyze and design the flow of materials and information across multiple processes. </a:t>
            </a:r>
            <a:endParaRPr lang="en-US" sz="2400" dirty="0" smtClean="0"/>
          </a:p>
          <a:p>
            <a:pPr lvl="0"/>
            <a:r>
              <a:rPr lang="en-US" sz="2400" dirty="0" smtClean="0"/>
              <a:t>The charting and graphical techniques we have discussed so for in this supplement can only provide a static view of a process.</a:t>
            </a:r>
          </a:p>
          <a:p>
            <a:pPr lvl="0"/>
            <a:r>
              <a:rPr lang="en-US" sz="2400" dirty="0" smtClean="0"/>
              <a:t>A </a:t>
            </a:r>
            <a:r>
              <a:rPr lang="en-US" sz="2400" dirty="0"/>
              <a:t>process simulation, by contrast, can provide a dynamic view.  </a:t>
            </a:r>
            <a:endParaRPr lang="en-US" sz="2400" dirty="0" smtClean="0"/>
          </a:p>
          <a:p>
            <a:pPr lvl="0"/>
            <a:r>
              <a:rPr lang="en-US" sz="2400" dirty="0" smtClean="0"/>
              <a:t>Using </a:t>
            </a:r>
            <a:r>
              <a:rPr lang="en-US" sz="2400" dirty="0"/>
              <a:t>computers, multiple inputs, work centers, and processing techniques can help operations manager look at the variability of a process under different conditions</a:t>
            </a:r>
            <a:r>
              <a:rPr lang="en-US" sz="2400" dirty="0" smtClean="0"/>
              <a:t>.</a:t>
            </a:r>
            <a:endParaRPr lang="en-US" sz="24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14</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253748146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838200" y="152400"/>
            <a:ext cx="2819400" cy="1295400"/>
          </a:xfrm>
        </p:spPr>
        <p:txBody>
          <a:bodyPr>
            <a:noAutofit/>
          </a:bodyPr>
          <a:lstStyle/>
          <a:p>
            <a:r>
              <a:rPr lang="en-US" sz="2000" dirty="0"/>
              <a:t>Tools for Analyzing Service Processes</a:t>
            </a:r>
            <a:br>
              <a:rPr lang="en-US" sz="2000" dirty="0"/>
            </a:br>
            <a:r>
              <a:rPr lang="en-US" sz="2000" dirty="0"/>
              <a:t>Service Blueprints</a:t>
            </a:r>
          </a:p>
        </p:txBody>
      </p:sp>
      <p:sp>
        <p:nvSpPr>
          <p:cNvPr id="7" name="Content Placeholder 6"/>
          <p:cNvSpPr>
            <a:spLocks noGrp="1"/>
          </p:cNvSpPr>
          <p:nvPr>
            <p:ph idx="1"/>
          </p:nvPr>
        </p:nvSpPr>
        <p:spPr>
          <a:xfrm>
            <a:off x="838200" y="1600200"/>
            <a:ext cx="2438400" cy="1600200"/>
          </a:xfrm>
        </p:spPr>
        <p:txBody>
          <a:bodyPr>
            <a:noAutofit/>
          </a:bodyPr>
          <a:lstStyle/>
          <a:p>
            <a:pPr lvl="0"/>
            <a:r>
              <a:rPr lang="en-US" sz="1800" dirty="0" smtClean="0"/>
              <a:t>Service </a:t>
            </a:r>
            <a:r>
              <a:rPr lang="en-US" sz="1800" dirty="0"/>
              <a:t>blueprints are especially useful for analyzing service processes that have high service content such as the intensive customer interaction observed in </a:t>
            </a:r>
            <a:r>
              <a:rPr lang="en-US" sz="1800" dirty="0" smtClean="0"/>
              <a:t>hotels</a:t>
            </a:r>
            <a:r>
              <a:rPr lang="en-US" sz="1800" dirty="0" smtClean="0"/>
              <a:t>.</a:t>
            </a:r>
            <a:endParaRPr lang="en-US" sz="1800" dirty="0" smtClean="0"/>
          </a:p>
        </p:txBody>
      </p:sp>
      <p:sp>
        <p:nvSpPr>
          <p:cNvPr id="5" name="Slide Number Placeholder 4"/>
          <p:cNvSpPr>
            <a:spLocks noGrp="1"/>
          </p:cNvSpPr>
          <p:nvPr>
            <p:ph type="sldNum" sz="quarter" idx="12"/>
          </p:nvPr>
        </p:nvSpPr>
        <p:spPr>
          <a:xfrm>
            <a:off x="8686800" y="6629400"/>
            <a:ext cx="457200" cy="228600"/>
          </a:xfrm>
        </p:spPr>
        <p:txBody>
          <a:bodyPr/>
          <a:lstStyle/>
          <a:p>
            <a:fld id="{B6F15528-21DE-4FAA-801E-634DDDAF4B2B}" type="slidenum">
              <a:rPr lang="en-US" smtClean="0"/>
              <a:pPr/>
              <a:t>15</a:t>
            </a:fld>
            <a:endParaRPr lang="en-US" dirty="0"/>
          </a:p>
        </p:txBody>
      </p:sp>
      <p:sp>
        <p:nvSpPr>
          <p:cNvPr id="8" name="Footer Placeholder 3"/>
          <p:cNvSpPr>
            <a:spLocks noGrp="1"/>
          </p:cNvSpPr>
          <p:nvPr>
            <p:ph type="ftr" sz="quarter" idx="11"/>
          </p:nvPr>
        </p:nvSpPr>
        <p:spPr>
          <a:xfrm>
            <a:off x="609600" y="6553201"/>
            <a:ext cx="7010400" cy="304800"/>
          </a:xfrm>
        </p:spPr>
        <p:txBody>
          <a:bodyPr/>
          <a:lstStyle/>
          <a:p>
            <a:r>
              <a:rPr lang="en-US" dirty="0" err="1" smtClean="0"/>
              <a:t>Venkataraman</a:t>
            </a:r>
            <a:r>
              <a:rPr lang="en-US" dirty="0" smtClean="0"/>
              <a:t> &amp; Pinto, Operations Management, 1e. SAGE, 2018.</a:t>
            </a:r>
            <a:endParaRPr lang="en-US" dirty="0"/>
          </a:p>
        </p:txBody>
      </p:sp>
      <p:pic>
        <p:nvPicPr>
          <p:cNvPr id="819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05200" y="76201"/>
            <a:ext cx="5638800" cy="650434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Rectangle 1"/>
          <p:cNvSpPr/>
          <p:nvPr/>
        </p:nvSpPr>
        <p:spPr>
          <a:xfrm>
            <a:off x="762000" y="5257800"/>
            <a:ext cx="1981200" cy="1200329"/>
          </a:xfrm>
          <a:prstGeom prst="rect">
            <a:avLst/>
          </a:prstGeom>
        </p:spPr>
        <p:txBody>
          <a:bodyPr wrap="square">
            <a:spAutoFit/>
          </a:bodyPr>
          <a:lstStyle/>
          <a:p>
            <a:r>
              <a:rPr lang="en-GB" sz="1200" dirty="0"/>
              <a:t>SOURCE: Adapted from http://www.hotelmule.com/attachments/2010/01/26_2010010704581522KeF.jpg; accessed November 2012.</a:t>
            </a:r>
            <a:endParaRPr lang="en-GB" sz="1200" dirty="0"/>
          </a:p>
        </p:txBody>
      </p:sp>
    </p:spTree>
    <p:extLst>
      <p:ext uri="{BB962C8B-B14F-4D97-AF65-F5344CB8AC3E}">
        <p14:creationId xmlns:p14="http://schemas.microsoft.com/office/powerpoint/2010/main" val="345914365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r>
              <a:rPr lang="en-US" sz="2400" dirty="0" smtClean="0"/>
              <a:t>Layout Analysis </a:t>
            </a:r>
            <a:r>
              <a:rPr lang="en-US" sz="2400" dirty="0" smtClean="0"/>
              <a:t>Tools</a:t>
            </a:r>
            <a:r>
              <a:rPr lang="en-US" sz="2400" dirty="0" smtClean="0"/>
              <a:t>: The </a:t>
            </a:r>
            <a:r>
              <a:rPr lang="en-US" sz="2400" dirty="0" smtClean="0"/>
              <a:t>Cost </a:t>
            </a:r>
            <a:r>
              <a:rPr lang="en-US" sz="2400" dirty="0"/>
              <a:t>Minimization Method</a:t>
            </a:r>
          </a:p>
        </p:txBody>
      </p:sp>
      <p:sp>
        <p:nvSpPr>
          <p:cNvPr id="7" name="Content Placeholder 6"/>
          <p:cNvSpPr>
            <a:spLocks noGrp="1"/>
          </p:cNvSpPr>
          <p:nvPr>
            <p:ph idx="1"/>
          </p:nvPr>
        </p:nvSpPr>
        <p:spPr>
          <a:xfrm>
            <a:off x="990600" y="1295400"/>
            <a:ext cx="7696200" cy="4876800"/>
          </a:xfrm>
        </p:spPr>
        <p:txBody>
          <a:bodyPr>
            <a:noAutofit/>
          </a:bodyPr>
          <a:lstStyle/>
          <a:p>
            <a:pPr lvl="0"/>
            <a:r>
              <a:rPr lang="en-US" sz="2400" dirty="0" smtClean="0"/>
              <a:t>The </a:t>
            </a:r>
            <a:r>
              <a:rPr lang="en-US" sz="2400" dirty="0"/>
              <a:t>most common way to design a process layout (as well as a fixed layout) for a manufacturing facility is to arrange departments or work centers so that the total cost of materials handling is minimized</a:t>
            </a:r>
            <a:r>
              <a:rPr lang="en-US" sz="2400" dirty="0" smtClean="0"/>
              <a:t>.</a:t>
            </a:r>
          </a:p>
          <a:p>
            <a:pPr lvl="0"/>
            <a:r>
              <a:rPr lang="en-US" sz="2400" dirty="0" smtClean="0"/>
              <a:t>The </a:t>
            </a:r>
            <a:r>
              <a:rPr lang="en-US" sz="2400" dirty="0"/>
              <a:t>total cost of materials handling in manufacturing process layouts depends upon three factors:</a:t>
            </a:r>
          </a:p>
          <a:p>
            <a:pPr lvl="1"/>
            <a:r>
              <a:rPr lang="en-US" sz="2000" dirty="0" smtClean="0"/>
              <a:t>The </a:t>
            </a:r>
            <a:r>
              <a:rPr lang="en-US" sz="2000" dirty="0"/>
              <a:t>cost of moving a load between departments.</a:t>
            </a:r>
          </a:p>
          <a:p>
            <a:pPr lvl="1"/>
            <a:r>
              <a:rPr lang="en-US" sz="2000" dirty="0" smtClean="0"/>
              <a:t>The </a:t>
            </a:r>
            <a:r>
              <a:rPr lang="en-US" sz="2000" dirty="0"/>
              <a:t>number of loads to be moved between departments.</a:t>
            </a:r>
          </a:p>
          <a:p>
            <a:pPr lvl="1"/>
            <a:r>
              <a:rPr lang="en-US" sz="2000" dirty="0" smtClean="0"/>
              <a:t>The </a:t>
            </a:r>
            <a:r>
              <a:rPr lang="en-US" sz="2000" dirty="0"/>
              <a:t>distance between </a:t>
            </a:r>
            <a:r>
              <a:rPr lang="en-US" sz="2000" dirty="0" smtClean="0"/>
              <a:t>departments.</a:t>
            </a:r>
            <a:endParaRPr lang="en-US" sz="20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16</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197529211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r>
              <a:rPr lang="en-US" sz="2400" dirty="0"/>
              <a:t>Example 9S.2</a:t>
            </a:r>
          </a:p>
        </p:txBody>
      </p:sp>
      <p:sp>
        <p:nvSpPr>
          <p:cNvPr id="7" name="Content Placeholder 6"/>
          <p:cNvSpPr>
            <a:spLocks noGrp="1"/>
          </p:cNvSpPr>
          <p:nvPr>
            <p:ph idx="1"/>
          </p:nvPr>
        </p:nvSpPr>
        <p:spPr>
          <a:xfrm>
            <a:off x="990600" y="1295400"/>
            <a:ext cx="7696200" cy="4876800"/>
          </a:xfrm>
        </p:spPr>
        <p:txBody>
          <a:bodyPr>
            <a:noAutofit/>
          </a:bodyPr>
          <a:lstStyle/>
          <a:p>
            <a:pPr lvl="0"/>
            <a:r>
              <a:rPr lang="en-US" sz="2400" dirty="0" smtClean="0"/>
              <a:t>Design </a:t>
            </a:r>
            <a:r>
              <a:rPr lang="en-US" sz="2400" dirty="0"/>
              <a:t>a process layout for a factory with six departments with the objective of minimizing the total cost of handling materials. The dimension of each department is 20 x 20 feet, and the building is 80 feet long and 60 feet wide. The cost of moving a load between each pair of departments is $1</a:t>
            </a:r>
            <a:r>
              <a:rPr lang="en-US" sz="2400" dirty="0" smtClean="0"/>
              <a:t>.</a:t>
            </a:r>
          </a:p>
          <a:p>
            <a:pPr lvl="0"/>
            <a:r>
              <a:rPr lang="en-US" sz="2400" dirty="0" smtClean="0"/>
              <a:t>Develop </a:t>
            </a:r>
            <a:r>
              <a:rPr lang="en-US" sz="2400" dirty="0"/>
              <a:t>a revised layout by eliminating nonadjacent moves between work centers with high interactions and compute the total cost. </a:t>
            </a:r>
            <a:endParaRPr lang="en-US" sz="2400" dirty="0" smtClean="0"/>
          </a:p>
          <a:p>
            <a:pPr lvl="0"/>
            <a:r>
              <a:rPr lang="en-US" sz="2400" dirty="0" smtClean="0"/>
              <a:t>Note</a:t>
            </a:r>
            <a:r>
              <a:rPr lang="en-US" sz="2400" dirty="0"/>
              <a:t>: Departments diagonal to one another are considered to be adjacent</a:t>
            </a:r>
            <a:r>
              <a:rPr lang="en-US" sz="2400" dirty="0" smtClean="0"/>
              <a:t>.</a:t>
            </a:r>
            <a:endParaRPr lang="en-US" sz="24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17</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251514650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14400" y="85531"/>
            <a:ext cx="7696200" cy="752669"/>
          </a:xfrm>
        </p:spPr>
        <p:txBody>
          <a:bodyPr>
            <a:noAutofit/>
          </a:bodyPr>
          <a:lstStyle/>
          <a:p>
            <a:r>
              <a:rPr lang="en-US" sz="2000" dirty="0"/>
              <a:t>Example 9S.2 (Cont’d)</a:t>
            </a:r>
          </a:p>
        </p:txBody>
      </p:sp>
      <p:sp>
        <p:nvSpPr>
          <p:cNvPr id="5" name="Slide Number Placeholder 4"/>
          <p:cNvSpPr>
            <a:spLocks noGrp="1"/>
          </p:cNvSpPr>
          <p:nvPr>
            <p:ph type="sldNum" sz="quarter" idx="12"/>
          </p:nvPr>
        </p:nvSpPr>
        <p:spPr>
          <a:xfrm>
            <a:off x="8686800" y="6613525"/>
            <a:ext cx="457200" cy="244475"/>
          </a:xfrm>
        </p:spPr>
        <p:txBody>
          <a:bodyPr/>
          <a:lstStyle/>
          <a:p>
            <a:fld id="{B6F15528-21DE-4FAA-801E-634DDDAF4B2B}" type="slidenum">
              <a:rPr lang="en-US" smtClean="0"/>
              <a:pPr/>
              <a:t>18</a:t>
            </a:fld>
            <a:endParaRPr lang="en-US" dirty="0"/>
          </a:p>
        </p:txBody>
      </p:sp>
      <p:sp>
        <p:nvSpPr>
          <p:cNvPr id="8" name="Footer Placeholder 3"/>
          <p:cNvSpPr>
            <a:spLocks noGrp="1"/>
          </p:cNvSpPr>
          <p:nvPr>
            <p:ph type="ftr" sz="quarter" idx="11"/>
          </p:nvPr>
        </p:nvSpPr>
        <p:spPr>
          <a:xfrm>
            <a:off x="609600" y="6605749"/>
            <a:ext cx="4572000" cy="244475"/>
          </a:xfrm>
        </p:spPr>
        <p:txBody>
          <a:bodyPr/>
          <a:lstStyle/>
          <a:p>
            <a:r>
              <a:rPr lang="en-US" dirty="0" err="1" smtClean="0"/>
              <a:t>Venkataraman</a:t>
            </a:r>
            <a:r>
              <a:rPr lang="en-US" dirty="0" smtClean="0"/>
              <a:t> &amp; Pinto, Operations Management, 1e. SAGE, 2018.</a:t>
            </a:r>
            <a:endParaRPr lang="en-US" dirty="0"/>
          </a:p>
        </p:txBody>
      </p:sp>
      <p:pic>
        <p:nvPicPr>
          <p:cNvPr id="921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14400" y="685800"/>
            <a:ext cx="8001000" cy="588766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6193621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r>
              <a:rPr lang="en-US" sz="2400" dirty="0"/>
              <a:t>Example 9S.2 (Cont’d)</a:t>
            </a:r>
          </a:p>
        </p:txBody>
      </p:sp>
      <p:sp>
        <p:nvSpPr>
          <p:cNvPr id="5" name="Slide Number Placeholder 4"/>
          <p:cNvSpPr>
            <a:spLocks noGrp="1"/>
          </p:cNvSpPr>
          <p:nvPr>
            <p:ph type="sldNum" sz="quarter" idx="12"/>
          </p:nvPr>
        </p:nvSpPr>
        <p:spPr/>
        <p:txBody>
          <a:bodyPr/>
          <a:lstStyle/>
          <a:p>
            <a:fld id="{B6F15528-21DE-4FAA-801E-634DDDAF4B2B}" type="slidenum">
              <a:rPr lang="en-US" smtClean="0"/>
              <a:pPr/>
              <a:t>19</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pic>
        <p:nvPicPr>
          <p:cNvPr id="1024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5800" y="1493908"/>
            <a:ext cx="8382001" cy="430205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01568084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a:xfrm>
            <a:off x="8686800" y="6629400"/>
            <a:ext cx="457200" cy="288925"/>
          </a:xfrm>
        </p:spPr>
        <p:txBody>
          <a:bodyPr/>
          <a:lstStyle/>
          <a:p>
            <a:fld id="{B6F15528-21DE-4FAA-801E-634DDDAF4B2B}" type="slidenum">
              <a:rPr lang="en-US" smtClean="0"/>
              <a:pPr/>
              <a:t>2</a:t>
            </a:fld>
            <a:endParaRPr lang="en-US" dirty="0"/>
          </a:p>
        </p:txBody>
      </p:sp>
      <p:sp>
        <p:nvSpPr>
          <p:cNvPr id="5" name="Subtitle 3"/>
          <p:cNvSpPr>
            <a:spLocks noGrp="1"/>
          </p:cNvSpPr>
          <p:nvPr>
            <p:ph type="title"/>
          </p:nvPr>
        </p:nvSpPr>
        <p:spPr>
          <a:xfrm>
            <a:off x="722313" y="914400"/>
            <a:ext cx="7772400" cy="2514600"/>
          </a:xfrm>
        </p:spPr>
        <p:txBody>
          <a:bodyPr>
            <a:normAutofit fontScale="90000"/>
          </a:bodyPr>
          <a:lstStyle/>
          <a:p>
            <a:r>
              <a:rPr lang="en-US" cap="none" dirty="0" smtClean="0"/>
              <a:t>Chapter 9: Supplement</a:t>
            </a:r>
            <a:br>
              <a:rPr lang="en-US" cap="none" dirty="0" smtClean="0"/>
            </a:br>
            <a:r>
              <a:rPr lang="en-US" cap="none" dirty="0" smtClean="0"/>
              <a:t>Tools for Analyzing, Designing, and Selecting Processes and Layouts</a:t>
            </a:r>
            <a:endParaRPr lang="en-US" cap="none" dirty="0"/>
          </a:p>
        </p:txBody>
      </p:sp>
      <p:sp>
        <p:nvSpPr>
          <p:cNvPr id="2" name="Footer Placeholder 1"/>
          <p:cNvSpPr>
            <a:spLocks noGrp="1"/>
          </p:cNvSpPr>
          <p:nvPr>
            <p:ph type="ftr" sz="quarter" idx="11"/>
          </p:nvPr>
        </p:nvSpPr>
        <p:spPr>
          <a:xfrm>
            <a:off x="0" y="6629400"/>
            <a:ext cx="7278687" cy="228600"/>
          </a:xfrm>
        </p:spPr>
        <p:txBody>
          <a:bodyPr/>
          <a:lstStyle/>
          <a:p>
            <a:r>
              <a:rPr lang="en-US" dirty="0" err="1" smtClean="0"/>
              <a:t>Venkataraman</a:t>
            </a:r>
            <a:r>
              <a:rPr lang="en-US" dirty="0" smtClean="0"/>
              <a:t> &amp; Pinto, Operations Management, 1e. SAGE, 2018.</a:t>
            </a:r>
            <a:endParaRPr lang="en-US" dirty="0"/>
          </a:p>
        </p:txBody>
      </p:sp>
    </p:spTree>
    <p:extLst>
      <p:ext uri="{BB962C8B-B14F-4D97-AF65-F5344CB8AC3E}">
        <p14:creationId xmlns:p14="http://schemas.microsoft.com/office/powerpoint/2010/main" val="12884840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r>
              <a:rPr lang="en-US" sz="2400" dirty="0"/>
              <a:t>Example 9S.2 (Cont’d)</a:t>
            </a:r>
          </a:p>
        </p:txBody>
      </p:sp>
      <p:sp>
        <p:nvSpPr>
          <p:cNvPr id="5" name="Slide Number Placeholder 4"/>
          <p:cNvSpPr>
            <a:spLocks noGrp="1"/>
          </p:cNvSpPr>
          <p:nvPr>
            <p:ph type="sldNum" sz="quarter" idx="12"/>
          </p:nvPr>
        </p:nvSpPr>
        <p:spPr/>
        <p:txBody>
          <a:bodyPr/>
          <a:lstStyle/>
          <a:p>
            <a:fld id="{B6F15528-21DE-4FAA-801E-634DDDAF4B2B}" type="slidenum">
              <a:rPr lang="en-US" smtClean="0"/>
              <a:pPr/>
              <a:t>20</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pic>
        <p:nvPicPr>
          <p:cNvPr id="1126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48004" y="2362200"/>
            <a:ext cx="8382000" cy="205739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78810570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14400" y="0"/>
            <a:ext cx="8153400" cy="609600"/>
          </a:xfrm>
        </p:spPr>
        <p:txBody>
          <a:bodyPr>
            <a:noAutofit/>
          </a:bodyPr>
          <a:lstStyle/>
          <a:p>
            <a:r>
              <a:rPr lang="en-US" sz="1600" dirty="0"/>
              <a:t> Process Layout Analyses Using Qualitative Data: </a:t>
            </a:r>
            <a:r>
              <a:rPr lang="en-US" sz="1600" dirty="0" smtClean="0"/>
              <a:t>The </a:t>
            </a:r>
            <a:r>
              <a:rPr lang="en-US" sz="1600" dirty="0"/>
              <a:t>Relationship Rating Method</a:t>
            </a:r>
          </a:p>
        </p:txBody>
      </p:sp>
      <p:sp>
        <p:nvSpPr>
          <p:cNvPr id="7" name="Content Placeholder 6"/>
          <p:cNvSpPr>
            <a:spLocks noGrp="1"/>
          </p:cNvSpPr>
          <p:nvPr>
            <p:ph idx="1"/>
          </p:nvPr>
        </p:nvSpPr>
        <p:spPr>
          <a:xfrm>
            <a:off x="1117341" y="609600"/>
            <a:ext cx="7696200" cy="1447800"/>
          </a:xfrm>
        </p:spPr>
        <p:txBody>
          <a:bodyPr>
            <a:noAutofit/>
          </a:bodyPr>
          <a:lstStyle/>
          <a:p>
            <a:pPr lvl="0"/>
            <a:r>
              <a:rPr lang="en-US" sz="1400" dirty="0" smtClean="0"/>
              <a:t>The </a:t>
            </a:r>
            <a:r>
              <a:rPr lang="en-US" sz="1400" dirty="0"/>
              <a:t>relationship rating technique developed by Richard </a:t>
            </a:r>
            <a:r>
              <a:rPr lang="en-US" sz="1400" dirty="0" err="1"/>
              <a:t>Muther</a:t>
            </a:r>
            <a:r>
              <a:rPr lang="en-US" sz="1400" dirty="0"/>
              <a:t> is a method used to design new layouts or change old ones based on qualitative criteria.  </a:t>
            </a:r>
            <a:endParaRPr lang="en-US" sz="1400" dirty="0" smtClean="0"/>
          </a:p>
          <a:p>
            <a:pPr lvl="0"/>
            <a:r>
              <a:rPr lang="en-US" sz="1400" dirty="0" smtClean="0"/>
              <a:t>Managers </a:t>
            </a:r>
            <a:r>
              <a:rPr lang="en-US" sz="1400" dirty="0"/>
              <a:t>rate the best locations for departments relative to one another, and the information is displayed in a grid known as </a:t>
            </a:r>
            <a:r>
              <a:rPr lang="en-US" sz="1400" dirty="0" err="1"/>
              <a:t>Muther’s</a:t>
            </a:r>
            <a:r>
              <a:rPr lang="en-US" sz="1400" dirty="0"/>
              <a:t> grid. </a:t>
            </a:r>
            <a:r>
              <a:rPr lang="en-US" sz="1400" dirty="0" smtClean="0"/>
              <a:t>Symbols </a:t>
            </a:r>
            <a:r>
              <a:rPr lang="en-US" sz="1400" dirty="0"/>
              <a:t>or letters represent the relationships between departments</a:t>
            </a:r>
            <a:r>
              <a:rPr lang="en-US" sz="1400" dirty="0" smtClean="0"/>
              <a:t>.</a:t>
            </a:r>
          </a:p>
          <a:p>
            <a:pPr marL="0" lvl="0" indent="0">
              <a:buNone/>
            </a:pPr>
            <a:endParaRPr lang="en-US" sz="2400" dirty="0"/>
          </a:p>
        </p:txBody>
      </p:sp>
      <p:sp>
        <p:nvSpPr>
          <p:cNvPr id="5" name="Slide Number Placeholder 4"/>
          <p:cNvSpPr>
            <a:spLocks noGrp="1"/>
          </p:cNvSpPr>
          <p:nvPr>
            <p:ph type="sldNum" sz="quarter" idx="12"/>
          </p:nvPr>
        </p:nvSpPr>
        <p:spPr>
          <a:xfrm>
            <a:off x="8686800" y="6613525"/>
            <a:ext cx="457200" cy="244475"/>
          </a:xfrm>
        </p:spPr>
        <p:txBody>
          <a:bodyPr/>
          <a:lstStyle/>
          <a:p>
            <a:fld id="{B6F15528-21DE-4FAA-801E-634DDDAF4B2B}" type="slidenum">
              <a:rPr lang="en-US" smtClean="0"/>
              <a:pPr/>
              <a:t>21</a:t>
            </a:fld>
            <a:endParaRPr lang="en-US" dirty="0"/>
          </a:p>
        </p:txBody>
      </p:sp>
      <p:sp>
        <p:nvSpPr>
          <p:cNvPr id="8" name="Footer Placeholder 3"/>
          <p:cNvSpPr>
            <a:spLocks noGrp="1"/>
          </p:cNvSpPr>
          <p:nvPr>
            <p:ph type="ftr" sz="quarter" idx="11"/>
          </p:nvPr>
        </p:nvSpPr>
        <p:spPr>
          <a:xfrm>
            <a:off x="609600" y="6613525"/>
            <a:ext cx="4800600" cy="244475"/>
          </a:xfrm>
        </p:spPr>
        <p:txBody>
          <a:bodyPr/>
          <a:lstStyle/>
          <a:p>
            <a:r>
              <a:rPr lang="en-US" dirty="0" err="1" smtClean="0"/>
              <a:t>Venkataraman</a:t>
            </a:r>
            <a:r>
              <a:rPr lang="en-US" dirty="0" smtClean="0"/>
              <a:t> &amp; Pinto, Operations Management, 1e. SAGE, 2018.</a:t>
            </a:r>
            <a:endParaRPr lang="en-US" dirty="0"/>
          </a:p>
        </p:txBody>
      </p:sp>
      <p:pic>
        <p:nvPicPr>
          <p:cNvPr id="1229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84041" y="1905000"/>
            <a:ext cx="7162800" cy="467627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38255507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r>
              <a:rPr lang="en-US" sz="2400" dirty="0"/>
              <a:t>Technique for Designing Product Layouts</a:t>
            </a:r>
            <a:br>
              <a:rPr lang="en-US" sz="2400" dirty="0"/>
            </a:br>
            <a:r>
              <a:rPr lang="en-US" sz="2400" dirty="0"/>
              <a:t>Line Balancing</a:t>
            </a:r>
          </a:p>
        </p:txBody>
      </p:sp>
      <p:sp>
        <p:nvSpPr>
          <p:cNvPr id="7" name="Content Placeholder 6"/>
          <p:cNvSpPr>
            <a:spLocks noGrp="1"/>
          </p:cNvSpPr>
          <p:nvPr>
            <p:ph idx="1"/>
          </p:nvPr>
        </p:nvSpPr>
        <p:spPr>
          <a:xfrm>
            <a:off x="990600" y="1295400"/>
            <a:ext cx="7696200" cy="4876800"/>
          </a:xfrm>
        </p:spPr>
        <p:txBody>
          <a:bodyPr>
            <a:noAutofit/>
          </a:bodyPr>
          <a:lstStyle/>
          <a:p>
            <a:pPr lvl="0"/>
            <a:r>
              <a:rPr lang="en-US" sz="2400" dirty="0" smtClean="0"/>
              <a:t>In a product layout, machines or work centers are arranged based upon a pre-determined sequence of operations for the product. </a:t>
            </a:r>
          </a:p>
          <a:p>
            <a:pPr lvl="0"/>
            <a:r>
              <a:rPr lang="en-US" sz="2400" dirty="0" smtClean="0"/>
              <a:t>The goals are to achieve high levels of efficiency and capacity utilization while ensuring that the product flows smoothly through the line with no bottlenecks. </a:t>
            </a:r>
          </a:p>
          <a:p>
            <a:pPr lvl="0"/>
            <a:r>
              <a:rPr lang="en-US" sz="2400" dirty="0" smtClean="0"/>
              <a:t>Cycle time is another constraint that can make it difficult to balance a line. </a:t>
            </a:r>
          </a:p>
          <a:p>
            <a:pPr lvl="0"/>
            <a:r>
              <a:rPr lang="en-US" sz="2400" dirty="0" smtClean="0"/>
              <a:t>Cycle time is the time required for the line to produce one unit to achieve an output rate that allows a firm to meet its demand requirements. </a:t>
            </a:r>
          </a:p>
        </p:txBody>
      </p:sp>
      <p:sp>
        <p:nvSpPr>
          <p:cNvPr id="5" name="Slide Number Placeholder 4"/>
          <p:cNvSpPr>
            <a:spLocks noGrp="1"/>
          </p:cNvSpPr>
          <p:nvPr>
            <p:ph type="sldNum" sz="quarter" idx="12"/>
          </p:nvPr>
        </p:nvSpPr>
        <p:spPr/>
        <p:txBody>
          <a:bodyPr/>
          <a:lstStyle/>
          <a:p>
            <a:fld id="{B6F15528-21DE-4FAA-801E-634DDDAF4B2B}" type="slidenum">
              <a:rPr lang="en-US" smtClean="0"/>
              <a:pPr/>
              <a:t>22</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228697850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r>
              <a:rPr lang="en-US" sz="2400" dirty="0"/>
              <a:t>Line Balancing (Cont’d)</a:t>
            </a:r>
          </a:p>
        </p:txBody>
      </p:sp>
      <p:sp>
        <p:nvSpPr>
          <p:cNvPr id="5" name="Slide Number Placeholder 4"/>
          <p:cNvSpPr>
            <a:spLocks noGrp="1"/>
          </p:cNvSpPr>
          <p:nvPr>
            <p:ph type="sldNum" sz="quarter" idx="12"/>
          </p:nvPr>
        </p:nvSpPr>
        <p:spPr/>
        <p:txBody>
          <a:bodyPr/>
          <a:lstStyle/>
          <a:p>
            <a:fld id="{B6F15528-21DE-4FAA-801E-634DDDAF4B2B}" type="slidenum">
              <a:rPr lang="en-US" smtClean="0"/>
              <a:pPr/>
              <a:t>23</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pic>
        <p:nvPicPr>
          <p:cNvPr id="1331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2000" y="2133600"/>
            <a:ext cx="8229600" cy="1828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99268615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815975"/>
          </a:xfrm>
        </p:spPr>
        <p:txBody>
          <a:bodyPr>
            <a:noAutofit/>
          </a:bodyPr>
          <a:lstStyle/>
          <a:p>
            <a:r>
              <a:rPr lang="en-US" sz="2400" dirty="0"/>
              <a:t>Steps in Line Balancing</a:t>
            </a:r>
          </a:p>
        </p:txBody>
      </p:sp>
      <p:sp>
        <p:nvSpPr>
          <p:cNvPr id="5" name="Slide Number Placeholder 4"/>
          <p:cNvSpPr>
            <a:spLocks noGrp="1"/>
          </p:cNvSpPr>
          <p:nvPr>
            <p:ph type="sldNum" sz="quarter" idx="12"/>
          </p:nvPr>
        </p:nvSpPr>
        <p:spPr/>
        <p:txBody>
          <a:bodyPr/>
          <a:lstStyle/>
          <a:p>
            <a:fld id="{B6F15528-21DE-4FAA-801E-634DDDAF4B2B}" type="slidenum">
              <a:rPr lang="en-US" smtClean="0"/>
              <a:pPr/>
              <a:t>24</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grpSp>
        <p:nvGrpSpPr>
          <p:cNvPr id="10" name="Group 9"/>
          <p:cNvGrpSpPr/>
          <p:nvPr/>
        </p:nvGrpSpPr>
        <p:grpSpPr>
          <a:xfrm>
            <a:off x="1531390" y="1007789"/>
            <a:ext cx="6614620" cy="4984526"/>
            <a:chOff x="1531390" y="1007789"/>
            <a:chExt cx="6614620" cy="4984526"/>
          </a:xfrm>
        </p:grpSpPr>
        <p:pic>
          <p:nvPicPr>
            <p:cNvPr id="3" name="Picture 2"/>
            <p:cNvPicPr>
              <a:picLocks noChangeAspect="1"/>
            </p:cNvPicPr>
            <p:nvPr/>
          </p:nvPicPr>
          <p:blipFill rotWithShape="1">
            <a:blip r:embed="rId3" cstate="print"/>
            <a:srcRect b="36822"/>
            <a:stretch/>
          </p:blipFill>
          <p:spPr>
            <a:xfrm>
              <a:off x="1531390" y="1007789"/>
              <a:ext cx="6614620" cy="2565728"/>
            </a:xfrm>
            <a:prstGeom prst="rect">
              <a:avLst/>
            </a:prstGeom>
          </p:spPr>
        </p:pic>
        <p:pic>
          <p:nvPicPr>
            <p:cNvPr id="4" name="Picture 3"/>
            <p:cNvPicPr>
              <a:picLocks noChangeAspect="1"/>
            </p:cNvPicPr>
            <p:nvPr/>
          </p:nvPicPr>
          <p:blipFill>
            <a:blip r:embed="rId4" cstate="print"/>
            <a:stretch>
              <a:fillRect/>
            </a:stretch>
          </p:blipFill>
          <p:spPr>
            <a:xfrm>
              <a:off x="1531390" y="4800600"/>
              <a:ext cx="4336010" cy="1191715"/>
            </a:xfrm>
            <a:prstGeom prst="rect">
              <a:avLst/>
            </a:prstGeom>
          </p:spPr>
        </p:pic>
        <p:pic>
          <p:nvPicPr>
            <p:cNvPr id="9" name="Picture 8"/>
            <p:cNvPicPr>
              <a:picLocks noChangeAspect="1"/>
            </p:cNvPicPr>
            <p:nvPr/>
          </p:nvPicPr>
          <p:blipFill rotWithShape="1">
            <a:blip r:embed="rId3" cstate="print"/>
            <a:srcRect t="68958" b="-2732"/>
            <a:stretch/>
          </p:blipFill>
          <p:spPr>
            <a:xfrm>
              <a:off x="1531390" y="3573517"/>
              <a:ext cx="6614620" cy="1371600"/>
            </a:xfrm>
            <a:prstGeom prst="rect">
              <a:avLst/>
            </a:prstGeom>
          </p:spPr>
        </p:pic>
      </p:grpSp>
    </p:spTree>
    <p:extLst>
      <p:ext uri="{BB962C8B-B14F-4D97-AF65-F5344CB8AC3E}">
        <p14:creationId xmlns:p14="http://schemas.microsoft.com/office/powerpoint/2010/main" val="150417893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0"/>
            <a:ext cx="7696200" cy="838200"/>
          </a:xfrm>
        </p:spPr>
        <p:txBody>
          <a:bodyPr>
            <a:noAutofit/>
          </a:bodyPr>
          <a:lstStyle/>
          <a:p>
            <a:r>
              <a:rPr lang="en-US" sz="2000" dirty="0"/>
              <a:t>Line Balancing (Cont’d)</a:t>
            </a:r>
          </a:p>
        </p:txBody>
      </p:sp>
      <p:sp>
        <p:nvSpPr>
          <p:cNvPr id="5" name="Slide Number Placeholder 4"/>
          <p:cNvSpPr>
            <a:spLocks noGrp="1"/>
          </p:cNvSpPr>
          <p:nvPr>
            <p:ph type="sldNum" sz="quarter" idx="12"/>
          </p:nvPr>
        </p:nvSpPr>
        <p:spPr>
          <a:xfrm>
            <a:off x="8686800" y="6613525"/>
            <a:ext cx="457200" cy="244475"/>
          </a:xfrm>
        </p:spPr>
        <p:txBody>
          <a:bodyPr/>
          <a:lstStyle/>
          <a:p>
            <a:fld id="{B6F15528-21DE-4FAA-801E-634DDDAF4B2B}" type="slidenum">
              <a:rPr lang="en-US" smtClean="0"/>
              <a:pPr/>
              <a:t>25</a:t>
            </a:fld>
            <a:endParaRPr lang="en-US" dirty="0"/>
          </a:p>
        </p:txBody>
      </p:sp>
      <p:sp>
        <p:nvSpPr>
          <p:cNvPr id="8" name="Footer Placeholder 3"/>
          <p:cNvSpPr>
            <a:spLocks noGrp="1"/>
          </p:cNvSpPr>
          <p:nvPr>
            <p:ph type="ftr" sz="quarter" idx="11"/>
          </p:nvPr>
        </p:nvSpPr>
        <p:spPr>
          <a:xfrm>
            <a:off x="609600" y="6613525"/>
            <a:ext cx="7010400" cy="244475"/>
          </a:xfrm>
        </p:spPr>
        <p:txBody>
          <a:bodyPr/>
          <a:lstStyle/>
          <a:p>
            <a:r>
              <a:rPr lang="en-US" dirty="0" err="1" smtClean="0"/>
              <a:t>Venkataraman</a:t>
            </a:r>
            <a:r>
              <a:rPr lang="en-US" dirty="0" smtClean="0"/>
              <a:t> &amp; Pinto, Operations Management, 1e. SAGE, 2018.</a:t>
            </a:r>
            <a:endParaRPr lang="en-US" dirty="0"/>
          </a:p>
        </p:txBody>
      </p:sp>
      <p:pic>
        <p:nvPicPr>
          <p:cNvPr id="1433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5800" y="1219200"/>
            <a:ext cx="8444981" cy="4572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55034125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0"/>
            <a:ext cx="7696200" cy="609600"/>
          </a:xfrm>
        </p:spPr>
        <p:txBody>
          <a:bodyPr>
            <a:noAutofit/>
          </a:bodyPr>
          <a:lstStyle/>
          <a:p>
            <a:r>
              <a:rPr lang="en-US" sz="1800" dirty="0"/>
              <a:t>Example 9S.3</a:t>
            </a:r>
          </a:p>
        </p:txBody>
      </p:sp>
      <p:sp>
        <p:nvSpPr>
          <p:cNvPr id="7" name="Content Placeholder 6"/>
          <p:cNvSpPr>
            <a:spLocks noGrp="1"/>
          </p:cNvSpPr>
          <p:nvPr>
            <p:ph idx="1"/>
          </p:nvPr>
        </p:nvSpPr>
        <p:spPr>
          <a:xfrm>
            <a:off x="1066800" y="533400"/>
            <a:ext cx="7696200" cy="1828800"/>
          </a:xfrm>
        </p:spPr>
        <p:txBody>
          <a:bodyPr>
            <a:noAutofit/>
          </a:bodyPr>
          <a:lstStyle/>
          <a:p>
            <a:pPr lvl="0"/>
            <a:r>
              <a:rPr lang="en-US" sz="1600" dirty="0" smtClean="0"/>
              <a:t>An </a:t>
            </a:r>
            <a:r>
              <a:rPr lang="en-US" sz="1600" dirty="0"/>
              <a:t>assembly line to be balanced has 11 tasks with precedence relationships. The task times are shown in Table 9S.3. Based on demand forecasts for the product to be assembled in the line, management has decided on an output rate of 120 units per day. The line operates eight hours a day. Given this information, balance the assembly line using both the most-following-tasks rule and the ranked-positional-weight rule (see Table 9S.2</a:t>
            </a:r>
            <a:r>
              <a:rPr lang="en-US" sz="1600" dirty="0" smtClean="0"/>
              <a:t>).</a:t>
            </a:r>
          </a:p>
          <a:p>
            <a:pPr lvl="0"/>
            <a:endParaRPr lang="en-US" sz="2400" dirty="0"/>
          </a:p>
        </p:txBody>
      </p:sp>
      <p:sp>
        <p:nvSpPr>
          <p:cNvPr id="5" name="Slide Number Placeholder 4"/>
          <p:cNvSpPr>
            <a:spLocks noGrp="1"/>
          </p:cNvSpPr>
          <p:nvPr>
            <p:ph type="sldNum" sz="quarter" idx="12"/>
          </p:nvPr>
        </p:nvSpPr>
        <p:spPr>
          <a:xfrm>
            <a:off x="8686800" y="6613525"/>
            <a:ext cx="457200" cy="244475"/>
          </a:xfrm>
        </p:spPr>
        <p:txBody>
          <a:bodyPr/>
          <a:lstStyle/>
          <a:p>
            <a:fld id="{B6F15528-21DE-4FAA-801E-634DDDAF4B2B}" type="slidenum">
              <a:rPr lang="en-US" smtClean="0"/>
              <a:pPr/>
              <a:t>26</a:t>
            </a:fld>
            <a:endParaRPr lang="en-US" dirty="0"/>
          </a:p>
        </p:txBody>
      </p:sp>
      <p:sp>
        <p:nvSpPr>
          <p:cNvPr id="8" name="Footer Placeholder 3"/>
          <p:cNvSpPr>
            <a:spLocks noGrp="1"/>
          </p:cNvSpPr>
          <p:nvPr>
            <p:ph type="ftr" sz="quarter" idx="11"/>
          </p:nvPr>
        </p:nvSpPr>
        <p:spPr>
          <a:xfrm>
            <a:off x="609600" y="6553200"/>
            <a:ext cx="7010400" cy="304800"/>
          </a:xfrm>
        </p:spPr>
        <p:txBody>
          <a:bodyPr/>
          <a:lstStyle/>
          <a:p>
            <a:r>
              <a:rPr lang="en-US" dirty="0" err="1" smtClean="0"/>
              <a:t>Venkataraman</a:t>
            </a:r>
            <a:r>
              <a:rPr lang="en-US" dirty="0" smtClean="0"/>
              <a:t> &amp; Pinto, Operations Management, 1e. SAGE, 2018.</a:t>
            </a:r>
            <a:endParaRPr lang="en-US" dirty="0"/>
          </a:p>
        </p:txBody>
      </p:sp>
      <p:pic>
        <p:nvPicPr>
          <p:cNvPr id="1536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83906" y="2133600"/>
            <a:ext cx="7934325" cy="4419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39705733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1011621" y="1555"/>
            <a:ext cx="7696200" cy="685800"/>
          </a:xfrm>
        </p:spPr>
        <p:txBody>
          <a:bodyPr>
            <a:noAutofit/>
          </a:bodyPr>
          <a:lstStyle/>
          <a:p>
            <a:r>
              <a:rPr lang="en-US" sz="2000" dirty="0"/>
              <a:t>Example 9S.3 (Cont’d)</a:t>
            </a:r>
          </a:p>
        </p:txBody>
      </p:sp>
      <p:sp>
        <p:nvSpPr>
          <p:cNvPr id="7" name="Content Placeholder 6"/>
          <p:cNvSpPr>
            <a:spLocks noGrp="1"/>
          </p:cNvSpPr>
          <p:nvPr>
            <p:ph idx="1"/>
          </p:nvPr>
        </p:nvSpPr>
        <p:spPr>
          <a:xfrm>
            <a:off x="990600" y="1295400"/>
            <a:ext cx="7696200" cy="4876800"/>
          </a:xfrm>
        </p:spPr>
        <p:txBody>
          <a:bodyPr>
            <a:noAutofit/>
          </a:bodyPr>
          <a:lstStyle/>
          <a:p>
            <a:pPr lvl="0"/>
            <a:endParaRPr lang="en-US" sz="2400" dirty="0" smtClean="0"/>
          </a:p>
          <a:p>
            <a:pPr lvl="0"/>
            <a:endParaRPr lang="en-US" sz="2400" dirty="0"/>
          </a:p>
          <a:p>
            <a:pPr lvl="0"/>
            <a:endParaRPr lang="en-US" sz="2400" dirty="0" smtClean="0"/>
          </a:p>
          <a:p>
            <a:pPr lvl="0"/>
            <a:endParaRPr lang="en-US" sz="2400" dirty="0"/>
          </a:p>
          <a:p>
            <a:pPr lvl="0"/>
            <a:endParaRPr lang="en-US" sz="2400" dirty="0" smtClean="0"/>
          </a:p>
          <a:p>
            <a:pPr lvl="0"/>
            <a:endParaRPr lang="en-US" sz="2400" dirty="0"/>
          </a:p>
          <a:p>
            <a:pPr lvl="0"/>
            <a:endParaRPr lang="en-US" sz="2400" dirty="0" smtClean="0"/>
          </a:p>
          <a:p>
            <a:pPr lvl="0"/>
            <a:endParaRPr lang="en-US" sz="2400" dirty="0"/>
          </a:p>
          <a:p>
            <a:pPr lvl="0"/>
            <a:endParaRPr lang="en-US" sz="2400" dirty="0" smtClean="0"/>
          </a:p>
          <a:p>
            <a:pPr lvl="0"/>
            <a:endParaRPr lang="en-US" sz="2400" b="1" dirty="0">
              <a:solidFill>
                <a:srgbClr val="FF0000"/>
              </a:solidFill>
            </a:endParaRPr>
          </a:p>
        </p:txBody>
      </p:sp>
      <p:sp>
        <p:nvSpPr>
          <p:cNvPr id="5" name="Slide Number Placeholder 4"/>
          <p:cNvSpPr>
            <a:spLocks noGrp="1"/>
          </p:cNvSpPr>
          <p:nvPr>
            <p:ph type="sldNum" sz="quarter" idx="12"/>
          </p:nvPr>
        </p:nvSpPr>
        <p:spPr>
          <a:xfrm>
            <a:off x="8686800" y="6613525"/>
            <a:ext cx="457200" cy="244475"/>
          </a:xfrm>
        </p:spPr>
        <p:txBody>
          <a:bodyPr/>
          <a:lstStyle/>
          <a:p>
            <a:fld id="{B6F15528-21DE-4FAA-801E-634DDDAF4B2B}" type="slidenum">
              <a:rPr lang="en-US" smtClean="0"/>
              <a:pPr/>
              <a:t>27</a:t>
            </a:fld>
            <a:endParaRPr lang="en-US" dirty="0"/>
          </a:p>
        </p:txBody>
      </p:sp>
      <p:sp>
        <p:nvSpPr>
          <p:cNvPr id="8" name="Footer Placeholder 3"/>
          <p:cNvSpPr>
            <a:spLocks noGrp="1"/>
          </p:cNvSpPr>
          <p:nvPr>
            <p:ph type="ftr" sz="quarter" idx="11"/>
          </p:nvPr>
        </p:nvSpPr>
        <p:spPr>
          <a:xfrm>
            <a:off x="609600" y="6481989"/>
            <a:ext cx="4495800" cy="365125"/>
          </a:xfrm>
        </p:spPr>
        <p:txBody>
          <a:bodyPr/>
          <a:lstStyle/>
          <a:p>
            <a:r>
              <a:rPr lang="en-US" dirty="0" err="1" smtClean="0"/>
              <a:t>Venkataraman</a:t>
            </a:r>
            <a:r>
              <a:rPr lang="en-US" dirty="0" smtClean="0"/>
              <a:t> &amp; Pinto, Operations Management, 1e. SAGE, 2018.</a:t>
            </a:r>
            <a:endParaRPr lang="en-US" dirty="0"/>
          </a:p>
        </p:txBody>
      </p:sp>
      <p:pic>
        <p:nvPicPr>
          <p:cNvPr id="2" name="Picture 1"/>
          <p:cNvPicPr>
            <a:picLocks noChangeAspect="1"/>
          </p:cNvPicPr>
          <p:nvPr/>
        </p:nvPicPr>
        <p:blipFill>
          <a:blip r:embed="rId3" cstate="print"/>
          <a:stretch>
            <a:fillRect/>
          </a:stretch>
        </p:blipFill>
        <p:spPr>
          <a:xfrm>
            <a:off x="914400" y="1219200"/>
            <a:ext cx="7934325" cy="3771900"/>
          </a:xfrm>
          <a:prstGeom prst="rect">
            <a:avLst/>
          </a:prstGeom>
        </p:spPr>
      </p:pic>
    </p:spTree>
    <p:extLst>
      <p:ext uri="{BB962C8B-B14F-4D97-AF65-F5344CB8AC3E}">
        <p14:creationId xmlns:p14="http://schemas.microsoft.com/office/powerpoint/2010/main" val="82226841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1011621" y="1555"/>
            <a:ext cx="7696200" cy="685800"/>
          </a:xfrm>
        </p:spPr>
        <p:txBody>
          <a:bodyPr>
            <a:noAutofit/>
          </a:bodyPr>
          <a:lstStyle/>
          <a:p>
            <a:r>
              <a:rPr lang="en-US" sz="2000" dirty="0"/>
              <a:t>Example 9S.3 (Cont’d)</a:t>
            </a:r>
          </a:p>
        </p:txBody>
      </p:sp>
      <p:sp>
        <p:nvSpPr>
          <p:cNvPr id="7" name="Content Placeholder 6"/>
          <p:cNvSpPr>
            <a:spLocks noGrp="1"/>
          </p:cNvSpPr>
          <p:nvPr>
            <p:ph idx="1"/>
          </p:nvPr>
        </p:nvSpPr>
        <p:spPr>
          <a:xfrm>
            <a:off x="990600" y="1295400"/>
            <a:ext cx="7696200" cy="4876800"/>
          </a:xfrm>
        </p:spPr>
        <p:txBody>
          <a:bodyPr>
            <a:noAutofit/>
          </a:bodyPr>
          <a:lstStyle/>
          <a:p>
            <a:pPr lvl="0"/>
            <a:endParaRPr lang="en-US" sz="2400" dirty="0" smtClean="0"/>
          </a:p>
          <a:p>
            <a:pPr lvl="0"/>
            <a:endParaRPr lang="en-US" sz="2400" dirty="0"/>
          </a:p>
          <a:p>
            <a:pPr lvl="0"/>
            <a:endParaRPr lang="en-US" sz="2400" dirty="0" smtClean="0"/>
          </a:p>
          <a:p>
            <a:pPr lvl="0"/>
            <a:endParaRPr lang="en-US" sz="2400" dirty="0"/>
          </a:p>
          <a:p>
            <a:pPr lvl="0"/>
            <a:endParaRPr lang="en-US" sz="2400" dirty="0" smtClean="0"/>
          </a:p>
          <a:p>
            <a:pPr lvl="0"/>
            <a:endParaRPr lang="en-US" sz="2400" dirty="0"/>
          </a:p>
          <a:p>
            <a:pPr lvl="0"/>
            <a:endParaRPr lang="en-US" sz="2400" dirty="0" smtClean="0"/>
          </a:p>
          <a:p>
            <a:pPr lvl="0"/>
            <a:endParaRPr lang="en-US" sz="2400" dirty="0"/>
          </a:p>
          <a:p>
            <a:pPr lvl="0"/>
            <a:endParaRPr lang="en-US" sz="2400" dirty="0" smtClean="0"/>
          </a:p>
          <a:p>
            <a:pPr lvl="0"/>
            <a:endParaRPr lang="en-US" sz="2400" b="1" dirty="0">
              <a:solidFill>
                <a:srgbClr val="FF0000"/>
              </a:solidFill>
            </a:endParaRPr>
          </a:p>
        </p:txBody>
      </p:sp>
      <p:sp>
        <p:nvSpPr>
          <p:cNvPr id="5" name="Slide Number Placeholder 4"/>
          <p:cNvSpPr>
            <a:spLocks noGrp="1"/>
          </p:cNvSpPr>
          <p:nvPr>
            <p:ph type="sldNum" sz="quarter" idx="12"/>
          </p:nvPr>
        </p:nvSpPr>
        <p:spPr>
          <a:xfrm>
            <a:off x="8686800" y="6613525"/>
            <a:ext cx="457200" cy="244475"/>
          </a:xfrm>
        </p:spPr>
        <p:txBody>
          <a:bodyPr/>
          <a:lstStyle/>
          <a:p>
            <a:fld id="{B6F15528-21DE-4FAA-801E-634DDDAF4B2B}" type="slidenum">
              <a:rPr lang="en-US" smtClean="0"/>
              <a:pPr/>
              <a:t>28</a:t>
            </a:fld>
            <a:endParaRPr lang="en-US" dirty="0"/>
          </a:p>
        </p:txBody>
      </p:sp>
      <p:sp>
        <p:nvSpPr>
          <p:cNvPr id="8" name="Footer Placeholder 3"/>
          <p:cNvSpPr>
            <a:spLocks noGrp="1"/>
          </p:cNvSpPr>
          <p:nvPr>
            <p:ph type="ftr" sz="quarter" idx="11"/>
          </p:nvPr>
        </p:nvSpPr>
        <p:spPr>
          <a:xfrm>
            <a:off x="609600" y="6481989"/>
            <a:ext cx="4495800" cy="365125"/>
          </a:xfrm>
        </p:spPr>
        <p:txBody>
          <a:bodyPr/>
          <a:lstStyle/>
          <a:p>
            <a:r>
              <a:rPr lang="en-US" dirty="0" err="1" smtClean="0"/>
              <a:t>Venkataraman</a:t>
            </a:r>
            <a:r>
              <a:rPr lang="en-US" dirty="0" smtClean="0"/>
              <a:t> &amp; Pinto, Operations Management, 1e. SAGE, 2018.</a:t>
            </a:r>
            <a:endParaRPr lang="en-US" dirty="0"/>
          </a:p>
        </p:txBody>
      </p:sp>
      <p:pic>
        <p:nvPicPr>
          <p:cNvPr id="1741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09800" y="609599"/>
            <a:ext cx="5562600" cy="587384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71872318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732659"/>
          </a:xfrm>
        </p:spPr>
        <p:txBody>
          <a:bodyPr>
            <a:noAutofit/>
          </a:bodyPr>
          <a:lstStyle/>
          <a:p>
            <a:r>
              <a:rPr lang="en-US" sz="2400" dirty="0"/>
              <a:t>Example 9S.3 (Cont’d)</a:t>
            </a:r>
          </a:p>
        </p:txBody>
      </p:sp>
      <p:sp>
        <p:nvSpPr>
          <p:cNvPr id="5" name="Slide Number Placeholder 4"/>
          <p:cNvSpPr>
            <a:spLocks noGrp="1"/>
          </p:cNvSpPr>
          <p:nvPr>
            <p:ph type="sldNum" sz="quarter" idx="12"/>
          </p:nvPr>
        </p:nvSpPr>
        <p:spPr/>
        <p:txBody>
          <a:bodyPr/>
          <a:lstStyle/>
          <a:p>
            <a:fld id="{B6F15528-21DE-4FAA-801E-634DDDAF4B2B}" type="slidenum">
              <a:rPr lang="en-US" smtClean="0"/>
              <a:pPr/>
              <a:t>29</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pic>
        <p:nvPicPr>
          <p:cNvPr id="4" name="Picture 3"/>
          <p:cNvPicPr>
            <a:picLocks noChangeAspect="1"/>
          </p:cNvPicPr>
          <p:nvPr/>
        </p:nvPicPr>
        <p:blipFill>
          <a:blip r:embed="rId3" cstate="print"/>
          <a:stretch>
            <a:fillRect/>
          </a:stretch>
        </p:blipFill>
        <p:spPr>
          <a:xfrm>
            <a:off x="1219200" y="1074464"/>
            <a:ext cx="7239000" cy="4053482"/>
          </a:xfrm>
          <a:prstGeom prst="rect">
            <a:avLst/>
          </a:prstGeom>
        </p:spPr>
      </p:pic>
    </p:spTree>
    <p:extLst>
      <p:ext uri="{BB962C8B-B14F-4D97-AF65-F5344CB8AC3E}">
        <p14:creationId xmlns:p14="http://schemas.microsoft.com/office/powerpoint/2010/main" val="47182316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r>
              <a:rPr lang="en-US" sz="2400" dirty="0" smtClean="0"/>
              <a:t>Learning Objectives</a:t>
            </a:r>
            <a:endParaRPr lang="en-US" sz="2400" dirty="0"/>
          </a:p>
        </p:txBody>
      </p:sp>
      <p:sp>
        <p:nvSpPr>
          <p:cNvPr id="7" name="Content Placeholder 6"/>
          <p:cNvSpPr>
            <a:spLocks noGrp="1"/>
          </p:cNvSpPr>
          <p:nvPr>
            <p:ph idx="1"/>
          </p:nvPr>
        </p:nvSpPr>
        <p:spPr>
          <a:xfrm>
            <a:off x="990600" y="1295400"/>
            <a:ext cx="7696200" cy="4876800"/>
          </a:xfrm>
        </p:spPr>
        <p:txBody>
          <a:bodyPr>
            <a:noAutofit/>
          </a:bodyPr>
          <a:lstStyle/>
          <a:p>
            <a:pPr lvl="0"/>
            <a:r>
              <a:rPr lang="en-US" sz="2400" dirty="0" smtClean="0"/>
              <a:t>Employ </a:t>
            </a:r>
            <a:r>
              <a:rPr lang="en-US" sz="2400" dirty="0"/>
              <a:t>tools for process selection, </a:t>
            </a:r>
            <a:r>
              <a:rPr lang="en-US" sz="2400" dirty="0" smtClean="0"/>
              <a:t>analysis, </a:t>
            </a:r>
            <a:r>
              <a:rPr lang="en-US" sz="2400" dirty="0"/>
              <a:t>and design</a:t>
            </a:r>
          </a:p>
          <a:p>
            <a:pPr lvl="0"/>
            <a:r>
              <a:rPr lang="en-US" sz="2400" dirty="0" smtClean="0"/>
              <a:t>Describe </a:t>
            </a:r>
            <a:r>
              <a:rPr lang="en-US" sz="2400" dirty="0"/>
              <a:t>and use the techniques for designing process and product layouts. </a:t>
            </a:r>
          </a:p>
        </p:txBody>
      </p:sp>
      <p:sp>
        <p:nvSpPr>
          <p:cNvPr id="5" name="Slide Number Placeholder 4"/>
          <p:cNvSpPr>
            <a:spLocks noGrp="1"/>
          </p:cNvSpPr>
          <p:nvPr>
            <p:ph type="sldNum" sz="quarter" idx="12"/>
          </p:nvPr>
        </p:nvSpPr>
        <p:spPr/>
        <p:txBody>
          <a:bodyPr/>
          <a:lstStyle/>
          <a:p>
            <a:fld id="{B6F15528-21DE-4FAA-801E-634DDDAF4B2B}" type="slidenum">
              <a:rPr lang="en-US" smtClean="0"/>
              <a:pPr/>
              <a:t>3</a:t>
            </a:fld>
            <a:endParaRPr lang="en-US" dirty="0"/>
          </a:p>
        </p:txBody>
      </p:sp>
      <p:sp>
        <p:nvSpPr>
          <p:cNvPr id="8" name="Footer Placeholder 3"/>
          <p:cNvSpPr>
            <a:spLocks noGrp="1"/>
          </p:cNvSpPr>
          <p:nvPr>
            <p:ph type="ftr" sz="quarter" idx="11"/>
          </p:nvPr>
        </p:nvSpPr>
        <p:spPr/>
        <p:txBody>
          <a:bodyPr/>
          <a:lstStyle/>
          <a:p>
            <a:r>
              <a:rPr lang="en-US" dirty="0" err="1" smtClean="0"/>
              <a:t>Venkataraman</a:t>
            </a:r>
            <a:r>
              <a:rPr lang="en-US" dirty="0" smtClean="0"/>
              <a:t> &amp; Pinto, Operations Management, 1e. SAGE, 2018.</a:t>
            </a:r>
            <a:endParaRPr lang="en-US" dirty="0"/>
          </a:p>
        </p:txBody>
      </p:sp>
    </p:spTree>
    <p:extLst>
      <p:ext uri="{BB962C8B-B14F-4D97-AF65-F5344CB8AC3E}">
        <p14:creationId xmlns:p14="http://schemas.microsoft.com/office/powerpoint/2010/main" val="345442165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732659"/>
          </a:xfrm>
        </p:spPr>
        <p:txBody>
          <a:bodyPr>
            <a:noAutofit/>
          </a:bodyPr>
          <a:lstStyle/>
          <a:p>
            <a:r>
              <a:rPr lang="en-US" sz="2400" dirty="0"/>
              <a:t>Example 9S.3 (Cont’d)</a:t>
            </a:r>
          </a:p>
        </p:txBody>
      </p:sp>
      <p:sp>
        <p:nvSpPr>
          <p:cNvPr id="5" name="Slide Number Placeholder 4"/>
          <p:cNvSpPr>
            <a:spLocks noGrp="1"/>
          </p:cNvSpPr>
          <p:nvPr>
            <p:ph type="sldNum" sz="quarter" idx="12"/>
          </p:nvPr>
        </p:nvSpPr>
        <p:spPr/>
        <p:txBody>
          <a:bodyPr/>
          <a:lstStyle/>
          <a:p>
            <a:fld id="{B6F15528-21DE-4FAA-801E-634DDDAF4B2B}" type="slidenum">
              <a:rPr lang="en-US" smtClean="0"/>
              <a:pPr/>
              <a:t>30</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pic>
        <p:nvPicPr>
          <p:cNvPr id="1843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5800" y="1371599"/>
            <a:ext cx="8376620" cy="43719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5645494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61052" y="76200"/>
            <a:ext cx="7696200" cy="656459"/>
          </a:xfrm>
        </p:spPr>
        <p:txBody>
          <a:bodyPr>
            <a:noAutofit/>
          </a:bodyPr>
          <a:lstStyle/>
          <a:p>
            <a:r>
              <a:rPr lang="en-US" sz="2200" dirty="0"/>
              <a:t>Example 9S.3 (Cont’d)</a:t>
            </a:r>
          </a:p>
        </p:txBody>
      </p:sp>
      <p:sp>
        <p:nvSpPr>
          <p:cNvPr id="5" name="Slide Number Placeholder 4"/>
          <p:cNvSpPr>
            <a:spLocks noGrp="1"/>
          </p:cNvSpPr>
          <p:nvPr>
            <p:ph type="sldNum" sz="quarter" idx="12"/>
          </p:nvPr>
        </p:nvSpPr>
        <p:spPr>
          <a:xfrm>
            <a:off x="8683690" y="6615080"/>
            <a:ext cx="457200" cy="244475"/>
          </a:xfrm>
        </p:spPr>
        <p:txBody>
          <a:bodyPr/>
          <a:lstStyle/>
          <a:p>
            <a:fld id="{B6F15528-21DE-4FAA-801E-634DDDAF4B2B}" type="slidenum">
              <a:rPr lang="en-US" smtClean="0"/>
              <a:pPr/>
              <a:t>31</a:t>
            </a:fld>
            <a:endParaRPr lang="en-US" dirty="0"/>
          </a:p>
        </p:txBody>
      </p:sp>
      <p:sp>
        <p:nvSpPr>
          <p:cNvPr id="8" name="Footer Placeholder 3"/>
          <p:cNvSpPr>
            <a:spLocks noGrp="1"/>
          </p:cNvSpPr>
          <p:nvPr>
            <p:ph type="ftr" sz="quarter" idx="11"/>
          </p:nvPr>
        </p:nvSpPr>
        <p:spPr>
          <a:xfrm>
            <a:off x="609600" y="6613525"/>
            <a:ext cx="5029200" cy="244475"/>
          </a:xfrm>
        </p:spPr>
        <p:txBody>
          <a:bodyPr/>
          <a:lstStyle/>
          <a:p>
            <a:r>
              <a:rPr lang="en-US" dirty="0" err="1" smtClean="0"/>
              <a:t>Venkataraman</a:t>
            </a:r>
            <a:r>
              <a:rPr lang="en-US" dirty="0" smtClean="0"/>
              <a:t> &amp; Pinto, Operations Management, 1e. SAGE, 2018.</a:t>
            </a:r>
            <a:endParaRPr lang="en-US" dirty="0"/>
          </a:p>
        </p:txBody>
      </p:sp>
      <p:pic>
        <p:nvPicPr>
          <p:cNvPr id="2" name="Picture 1"/>
          <p:cNvPicPr>
            <a:picLocks noChangeAspect="1"/>
          </p:cNvPicPr>
          <p:nvPr/>
        </p:nvPicPr>
        <p:blipFill>
          <a:blip r:embed="rId3" cstate="print"/>
          <a:stretch>
            <a:fillRect/>
          </a:stretch>
        </p:blipFill>
        <p:spPr>
          <a:xfrm>
            <a:off x="961052" y="2971800"/>
            <a:ext cx="8029575" cy="3152775"/>
          </a:xfrm>
          <a:prstGeom prst="rect">
            <a:avLst/>
          </a:prstGeom>
        </p:spPr>
      </p:pic>
      <p:pic>
        <p:nvPicPr>
          <p:cNvPr id="19458"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11839" y="990600"/>
            <a:ext cx="8050213" cy="1905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584223008"/>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0"/>
            <a:ext cx="7696200" cy="580259"/>
          </a:xfrm>
        </p:spPr>
        <p:txBody>
          <a:bodyPr>
            <a:noAutofit/>
          </a:bodyPr>
          <a:lstStyle/>
          <a:p>
            <a:r>
              <a:rPr lang="en-US" sz="2000" dirty="0"/>
              <a:t>Software for Designing Process Layouts</a:t>
            </a:r>
          </a:p>
        </p:txBody>
      </p:sp>
      <p:sp>
        <p:nvSpPr>
          <p:cNvPr id="7" name="Content Placeholder 6"/>
          <p:cNvSpPr>
            <a:spLocks noGrp="1"/>
          </p:cNvSpPr>
          <p:nvPr>
            <p:ph idx="1"/>
          </p:nvPr>
        </p:nvSpPr>
        <p:spPr>
          <a:xfrm>
            <a:off x="990600" y="609600"/>
            <a:ext cx="7696200" cy="1447800"/>
          </a:xfrm>
        </p:spPr>
        <p:txBody>
          <a:bodyPr>
            <a:noAutofit/>
          </a:bodyPr>
          <a:lstStyle/>
          <a:p>
            <a:pPr lvl="0"/>
            <a:r>
              <a:rPr lang="en-US" sz="1600" dirty="0" smtClean="0"/>
              <a:t>Typically </a:t>
            </a:r>
            <a:r>
              <a:rPr lang="en-US" sz="1600" dirty="0"/>
              <a:t>real-life layout problems are large, complex, and require the use of software. </a:t>
            </a:r>
            <a:endParaRPr lang="en-US" sz="1600" dirty="0" smtClean="0"/>
          </a:p>
          <a:p>
            <a:pPr lvl="0"/>
            <a:r>
              <a:rPr lang="en-US" sz="1600" dirty="0" smtClean="0"/>
              <a:t>For </a:t>
            </a:r>
            <a:r>
              <a:rPr lang="en-US" sz="1600" dirty="0"/>
              <a:t>large process layout problems that involve quantitative criteria such as cost minimization, a computer program called CRAFT, which is an acronym for Computerized Relative Allocation of Facilities Technique, can be used</a:t>
            </a:r>
            <a:r>
              <a:rPr lang="en-US" sz="1600" dirty="0" smtClean="0"/>
              <a:t>.</a:t>
            </a:r>
          </a:p>
          <a:p>
            <a:pPr marL="0" lvl="0" indent="0">
              <a:buNone/>
            </a:pPr>
            <a:endParaRPr lang="en-US" sz="2400" dirty="0" smtClean="0"/>
          </a:p>
        </p:txBody>
      </p:sp>
      <p:sp>
        <p:nvSpPr>
          <p:cNvPr id="5" name="Slide Number Placeholder 4"/>
          <p:cNvSpPr>
            <a:spLocks noGrp="1"/>
          </p:cNvSpPr>
          <p:nvPr>
            <p:ph type="sldNum" sz="quarter" idx="12"/>
          </p:nvPr>
        </p:nvSpPr>
        <p:spPr>
          <a:xfrm>
            <a:off x="8686800" y="6629400"/>
            <a:ext cx="457200" cy="228600"/>
          </a:xfrm>
        </p:spPr>
        <p:txBody>
          <a:bodyPr/>
          <a:lstStyle/>
          <a:p>
            <a:fld id="{B6F15528-21DE-4FAA-801E-634DDDAF4B2B}" type="slidenum">
              <a:rPr lang="en-US" smtClean="0"/>
              <a:pPr/>
              <a:t>32</a:t>
            </a:fld>
            <a:endParaRPr lang="en-US" dirty="0"/>
          </a:p>
        </p:txBody>
      </p:sp>
      <p:sp>
        <p:nvSpPr>
          <p:cNvPr id="8" name="Footer Placeholder 3"/>
          <p:cNvSpPr>
            <a:spLocks noGrp="1"/>
          </p:cNvSpPr>
          <p:nvPr>
            <p:ph type="ftr" sz="quarter" idx="11"/>
          </p:nvPr>
        </p:nvSpPr>
        <p:spPr>
          <a:xfrm>
            <a:off x="581025" y="6619875"/>
            <a:ext cx="7010400" cy="228600"/>
          </a:xfrm>
        </p:spPr>
        <p:txBody>
          <a:bodyPr/>
          <a:lstStyle/>
          <a:p>
            <a:r>
              <a:rPr lang="en-US" dirty="0" err="1" smtClean="0"/>
              <a:t>Venkataraman</a:t>
            </a:r>
            <a:r>
              <a:rPr lang="en-US" dirty="0" smtClean="0"/>
              <a:t> &amp; Pinto, Operations Management, 1e. SAGE, 2018.</a:t>
            </a:r>
            <a:endParaRPr lang="en-US" dirty="0"/>
          </a:p>
        </p:txBody>
      </p:sp>
      <p:pic>
        <p:nvPicPr>
          <p:cNvPr id="2048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81200" y="2000250"/>
            <a:ext cx="7162800" cy="439102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Rectangle 1"/>
          <p:cNvSpPr/>
          <p:nvPr/>
        </p:nvSpPr>
        <p:spPr>
          <a:xfrm>
            <a:off x="590550" y="3276600"/>
            <a:ext cx="2590800" cy="2123658"/>
          </a:xfrm>
          <a:prstGeom prst="rect">
            <a:avLst/>
          </a:prstGeom>
        </p:spPr>
        <p:txBody>
          <a:bodyPr wrap="square">
            <a:spAutoFit/>
          </a:bodyPr>
          <a:lstStyle/>
          <a:p>
            <a:r>
              <a:rPr lang="en-GB" sz="1200" dirty="0"/>
              <a:t>NOTE: The software program went through three iterations to achieve the best possible layout for a total cost reduction of ($20,100 – $14,390 = $5,710</a:t>
            </a:r>
            <a:r>
              <a:rPr lang="en-GB" sz="1200" dirty="0" smtClean="0"/>
              <a:t>.</a:t>
            </a:r>
          </a:p>
          <a:p>
            <a:endParaRPr lang="en-GB" sz="1200" dirty="0"/>
          </a:p>
          <a:p>
            <a:r>
              <a:rPr lang="en-GB" sz="1200" dirty="0"/>
              <a:t>SOURCE: Reprinted from http://image.slidesharecdn.com/layout-1223621497671389-9/95/layout-21-728.jpg?cb=1223616922</a:t>
            </a:r>
            <a:endParaRPr lang="en-GB" sz="1200" dirty="0"/>
          </a:p>
        </p:txBody>
      </p:sp>
    </p:spTree>
    <p:extLst>
      <p:ext uri="{BB962C8B-B14F-4D97-AF65-F5344CB8AC3E}">
        <p14:creationId xmlns:p14="http://schemas.microsoft.com/office/powerpoint/2010/main" val="301840710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990600"/>
          </a:xfrm>
        </p:spPr>
        <p:txBody>
          <a:bodyPr>
            <a:noAutofit/>
          </a:bodyPr>
          <a:lstStyle/>
          <a:p>
            <a:r>
              <a:rPr lang="en-US" sz="2400" dirty="0" smtClean="0"/>
              <a:t>Operations Profile: Relieving Congestion at St. Francis Hospital</a:t>
            </a:r>
            <a:endParaRPr lang="en-US" sz="24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4</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44555" y="1371600"/>
            <a:ext cx="7335837" cy="48387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16978255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r>
              <a:rPr lang="en-US" sz="2400" dirty="0" smtClean="0"/>
              <a:t>Process Selection, Design, and Analysis Tools</a:t>
            </a:r>
            <a:endParaRPr lang="en-US" sz="2400" dirty="0"/>
          </a:p>
        </p:txBody>
      </p:sp>
      <p:sp>
        <p:nvSpPr>
          <p:cNvPr id="7" name="Content Placeholder 6"/>
          <p:cNvSpPr>
            <a:spLocks noGrp="1"/>
          </p:cNvSpPr>
          <p:nvPr>
            <p:ph idx="1"/>
          </p:nvPr>
        </p:nvSpPr>
        <p:spPr>
          <a:xfrm>
            <a:off x="990600" y="1295400"/>
            <a:ext cx="7696200" cy="4876800"/>
          </a:xfrm>
        </p:spPr>
        <p:txBody>
          <a:bodyPr>
            <a:noAutofit/>
          </a:bodyPr>
          <a:lstStyle/>
          <a:p>
            <a:pPr lvl="0"/>
            <a:r>
              <a:rPr lang="en-US" sz="2400" dirty="0" smtClean="0"/>
              <a:t>One </a:t>
            </a:r>
            <a:r>
              <a:rPr lang="en-US" sz="2400" dirty="0"/>
              <a:t>of the simplest tools used to compare and select processes is a cost-volume, or breakeven, analysis</a:t>
            </a:r>
            <a:r>
              <a:rPr lang="en-US" sz="2400" dirty="0" smtClean="0"/>
              <a:t>.</a:t>
            </a:r>
          </a:p>
          <a:p>
            <a:pPr lvl="0"/>
            <a:r>
              <a:rPr lang="en-US" sz="2400" dirty="0" smtClean="0"/>
              <a:t>We </a:t>
            </a:r>
            <a:r>
              <a:rPr lang="en-US" sz="2400" dirty="0"/>
              <a:t>calculate the total costs of the processes </a:t>
            </a:r>
            <a:r>
              <a:rPr lang="en-US" sz="2400" dirty="0" smtClean="0"/>
              <a:t>we are </a:t>
            </a:r>
            <a:r>
              <a:rPr lang="en-US" sz="2400" dirty="0"/>
              <a:t>considering for various production volumes. </a:t>
            </a:r>
            <a:endParaRPr lang="en-US" sz="2400" dirty="0" smtClean="0"/>
          </a:p>
          <a:p>
            <a:pPr lvl="0"/>
            <a:r>
              <a:rPr lang="en-US" sz="2400" dirty="0" smtClean="0"/>
              <a:t>We </a:t>
            </a:r>
            <a:r>
              <a:rPr lang="en-US" sz="2400" dirty="0"/>
              <a:t>then plot </a:t>
            </a:r>
            <a:r>
              <a:rPr lang="en-US" sz="2400" dirty="0" smtClean="0"/>
              <a:t>the </a:t>
            </a:r>
            <a:r>
              <a:rPr lang="en-US" sz="2400" dirty="0"/>
              <a:t>total cost lines for each process and choose the one that has the lowest cost for the number of units we expect to produce. </a:t>
            </a:r>
            <a:endParaRPr lang="en-US" sz="2400" dirty="0" smtClean="0"/>
          </a:p>
          <a:p>
            <a:pPr lvl="0"/>
            <a:r>
              <a:rPr lang="en-US" sz="2400" dirty="0" smtClean="0"/>
              <a:t>If </a:t>
            </a:r>
            <a:r>
              <a:rPr lang="en-US" sz="2400" dirty="0"/>
              <a:t>the lines intersect, it indicates that the total costs of the processes are identical at a certain production volume. </a:t>
            </a:r>
            <a:endParaRPr lang="en-US" sz="2400" dirty="0" smtClean="0"/>
          </a:p>
          <a:p>
            <a:pPr lvl="0"/>
            <a:r>
              <a:rPr lang="en-US" sz="2400" dirty="0" smtClean="0"/>
              <a:t>The </a:t>
            </a:r>
            <a:r>
              <a:rPr lang="en-US" sz="2400" dirty="0"/>
              <a:t>points of </a:t>
            </a:r>
            <a:r>
              <a:rPr lang="en-US" sz="2400" dirty="0" smtClean="0"/>
              <a:t>intersection: points </a:t>
            </a:r>
            <a:r>
              <a:rPr lang="en-US" sz="2400" dirty="0"/>
              <a:t>of </a:t>
            </a:r>
            <a:r>
              <a:rPr lang="en-US" sz="2400" dirty="0" smtClean="0"/>
              <a:t>indifference.</a:t>
            </a:r>
            <a:endParaRPr lang="en-US" sz="24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5</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269968319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r>
              <a:rPr lang="en-US" sz="2400" dirty="0"/>
              <a:t>Example 9S.1</a:t>
            </a:r>
          </a:p>
        </p:txBody>
      </p:sp>
      <p:sp>
        <p:nvSpPr>
          <p:cNvPr id="7" name="Content Placeholder 6"/>
          <p:cNvSpPr>
            <a:spLocks noGrp="1"/>
          </p:cNvSpPr>
          <p:nvPr>
            <p:ph idx="1"/>
          </p:nvPr>
        </p:nvSpPr>
        <p:spPr>
          <a:xfrm>
            <a:off x="981868" y="1250302"/>
            <a:ext cx="7696200" cy="1447800"/>
          </a:xfrm>
        </p:spPr>
        <p:txBody>
          <a:bodyPr>
            <a:noAutofit/>
          </a:bodyPr>
          <a:lstStyle/>
          <a:p>
            <a:pPr lvl="0"/>
            <a:r>
              <a:rPr lang="en-US" sz="1800" dirty="0" err="1" smtClean="0"/>
              <a:t>Dantzig</a:t>
            </a:r>
            <a:r>
              <a:rPr lang="en-US" sz="1800" dirty="0" smtClean="0"/>
              <a:t> </a:t>
            </a:r>
            <a:r>
              <a:rPr lang="en-US" sz="1800" dirty="0"/>
              <a:t>Corporation would like to evaluate three production processes (A, B, and C) to accommodate the changes in demand for its products</a:t>
            </a:r>
            <a:r>
              <a:rPr lang="en-US" sz="1800" dirty="0" smtClean="0"/>
              <a:t>.</a:t>
            </a:r>
          </a:p>
          <a:p>
            <a:pPr marL="0" lvl="0" indent="0">
              <a:buNone/>
            </a:pPr>
            <a:r>
              <a:rPr lang="en-US" sz="1800" dirty="0" smtClean="0"/>
              <a:t> </a:t>
            </a:r>
            <a:endParaRPr lang="en-US" sz="1800" dirty="0" smtClean="0"/>
          </a:p>
          <a:p>
            <a:pPr marL="0" lvl="0" indent="0">
              <a:buNone/>
            </a:pPr>
            <a:endParaRPr lang="en-US" sz="24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6</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14400" y="1981200"/>
            <a:ext cx="7983537" cy="2590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extBox 1"/>
          <p:cNvSpPr txBox="1"/>
          <p:nvPr/>
        </p:nvSpPr>
        <p:spPr>
          <a:xfrm>
            <a:off x="914400" y="4572000"/>
            <a:ext cx="7848600" cy="1754326"/>
          </a:xfrm>
          <a:prstGeom prst="rect">
            <a:avLst/>
          </a:prstGeom>
          <a:noFill/>
        </p:spPr>
        <p:txBody>
          <a:bodyPr wrap="square" rtlCol="0">
            <a:spAutoFit/>
          </a:bodyPr>
          <a:lstStyle/>
          <a:p>
            <a:pPr marL="285750" lvl="0" indent="-285750">
              <a:buFont typeface="Arial" panose="020B0604020202020204" pitchFamily="34" charset="0"/>
              <a:buChar char="•"/>
            </a:pPr>
            <a:r>
              <a:rPr lang="en-US" dirty="0"/>
              <a:t>Determine the most cost-effective process for an expected annual production volume of 3,000 units.</a:t>
            </a:r>
          </a:p>
          <a:p>
            <a:pPr marL="285750" lvl="0" indent="-285750">
              <a:buFont typeface="Arial" panose="020B0604020202020204" pitchFamily="34" charset="0"/>
              <a:buChar char="•"/>
            </a:pPr>
            <a:r>
              <a:rPr lang="en-US" dirty="0"/>
              <a:t>Determine the production volumes at the points of indifference between these processes and the range of annual volumes of production at which each of three processes would become most economical.</a:t>
            </a:r>
          </a:p>
          <a:p>
            <a:endParaRPr lang="en-GB" dirty="0"/>
          </a:p>
        </p:txBody>
      </p:sp>
    </p:spTree>
    <p:extLst>
      <p:ext uri="{BB962C8B-B14F-4D97-AF65-F5344CB8AC3E}">
        <p14:creationId xmlns:p14="http://schemas.microsoft.com/office/powerpoint/2010/main" val="57340827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r>
              <a:rPr lang="en-US" sz="2400" dirty="0"/>
              <a:t>Example 9S.1 (Cont’d)</a:t>
            </a:r>
          </a:p>
        </p:txBody>
      </p:sp>
      <p:sp>
        <p:nvSpPr>
          <p:cNvPr id="7" name="Content Placeholder 6"/>
          <p:cNvSpPr>
            <a:spLocks noGrp="1"/>
          </p:cNvSpPr>
          <p:nvPr>
            <p:ph idx="1"/>
          </p:nvPr>
        </p:nvSpPr>
        <p:spPr>
          <a:xfrm>
            <a:off x="990600" y="1295400"/>
            <a:ext cx="7696200" cy="4876800"/>
          </a:xfrm>
        </p:spPr>
        <p:txBody>
          <a:bodyPr>
            <a:noAutofit/>
          </a:bodyPr>
          <a:lstStyle/>
          <a:p>
            <a:pPr lvl="0"/>
            <a:r>
              <a:rPr lang="en-US" sz="2400" dirty="0" smtClean="0"/>
              <a:t>A) Total </a:t>
            </a:r>
            <a:r>
              <a:rPr lang="en-US" sz="2400" dirty="0"/>
              <a:t>cost </a:t>
            </a:r>
            <a:r>
              <a:rPr lang="en-US" sz="2400" dirty="0" smtClean="0"/>
              <a:t>for A = </a:t>
            </a:r>
            <a:r>
              <a:rPr lang="en-US" sz="2400" dirty="0"/>
              <a:t>25,000 + (3,000 ×42) = $151,000</a:t>
            </a:r>
          </a:p>
          <a:p>
            <a:pPr lvl="0"/>
            <a:r>
              <a:rPr lang="en-US" sz="2400" dirty="0"/>
              <a:t>Total cost for </a:t>
            </a:r>
            <a:r>
              <a:rPr lang="en-US" sz="2400" dirty="0" smtClean="0"/>
              <a:t>B = </a:t>
            </a:r>
            <a:r>
              <a:rPr lang="en-US" sz="2400" dirty="0"/>
              <a:t>50,000 + (3,000×32) = $146,000</a:t>
            </a:r>
          </a:p>
          <a:p>
            <a:pPr lvl="0"/>
            <a:r>
              <a:rPr lang="en-US" sz="2400" dirty="0"/>
              <a:t>Total cost for </a:t>
            </a:r>
            <a:r>
              <a:rPr lang="en-US" sz="2400" dirty="0" smtClean="0"/>
              <a:t>C = </a:t>
            </a:r>
            <a:r>
              <a:rPr lang="en-US" sz="2400" dirty="0"/>
              <a:t>90,000 + (3,000×22) = $156,000</a:t>
            </a:r>
          </a:p>
          <a:p>
            <a:pPr lvl="0"/>
            <a:r>
              <a:rPr lang="en-US" sz="2400" dirty="0"/>
              <a:t>Process B </a:t>
            </a:r>
            <a:r>
              <a:rPr lang="en-US" sz="2400" dirty="0" smtClean="0"/>
              <a:t>seems </a:t>
            </a:r>
            <a:r>
              <a:rPr lang="en-US" sz="2400" dirty="0"/>
              <a:t>to be the most economical process.  </a:t>
            </a:r>
          </a:p>
          <a:p>
            <a:pPr lvl="0"/>
            <a:r>
              <a:rPr lang="en-US" sz="2400" dirty="0" smtClean="0"/>
              <a:t>B) Volume </a:t>
            </a:r>
            <a:r>
              <a:rPr lang="en-US" sz="2400" dirty="0"/>
              <a:t>where the costs of </a:t>
            </a:r>
            <a:r>
              <a:rPr lang="en-US" sz="2400" dirty="0" smtClean="0"/>
              <a:t>A </a:t>
            </a:r>
            <a:r>
              <a:rPr lang="en-US" sz="2400" dirty="0"/>
              <a:t>and </a:t>
            </a:r>
            <a:r>
              <a:rPr lang="en-US" sz="2400" dirty="0" smtClean="0"/>
              <a:t>B </a:t>
            </a:r>
            <a:r>
              <a:rPr lang="en-US" sz="2400" dirty="0"/>
              <a:t>are equal:</a:t>
            </a:r>
          </a:p>
          <a:p>
            <a:pPr lvl="0"/>
            <a:r>
              <a:rPr lang="en-US" sz="2400" dirty="0"/>
              <a:t>25,000+ (Q×42) = 50,000+ (Q×32)</a:t>
            </a:r>
          </a:p>
          <a:p>
            <a:pPr lvl="0"/>
            <a:r>
              <a:rPr lang="en-US" sz="2400" dirty="0"/>
              <a:t>Q×(42-32) = 50,000-25,000</a:t>
            </a:r>
          </a:p>
          <a:p>
            <a:pPr lvl="0"/>
            <a:r>
              <a:rPr lang="en-US" sz="2400" dirty="0"/>
              <a:t>10×Q = 25,000</a:t>
            </a:r>
          </a:p>
          <a:p>
            <a:pPr lvl="0"/>
            <a:r>
              <a:rPr lang="en-US" sz="2400" dirty="0"/>
              <a:t>Q = </a:t>
            </a:r>
            <a:r>
              <a:rPr lang="en-US" sz="2400" dirty="0" smtClean="0"/>
              <a:t>2,500</a:t>
            </a:r>
            <a:endParaRPr lang="en-US" sz="24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7</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425072579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82099" y="76200"/>
            <a:ext cx="7696200" cy="609600"/>
          </a:xfrm>
        </p:spPr>
        <p:txBody>
          <a:bodyPr>
            <a:noAutofit/>
          </a:bodyPr>
          <a:lstStyle/>
          <a:p>
            <a:r>
              <a:rPr lang="en-US" sz="2000" dirty="0"/>
              <a:t>Example 9S.1 (Cont’d)</a:t>
            </a:r>
          </a:p>
        </p:txBody>
      </p:sp>
      <p:sp>
        <p:nvSpPr>
          <p:cNvPr id="7" name="Content Placeholder 6"/>
          <p:cNvSpPr>
            <a:spLocks noGrp="1"/>
          </p:cNvSpPr>
          <p:nvPr>
            <p:ph idx="1"/>
          </p:nvPr>
        </p:nvSpPr>
        <p:spPr>
          <a:xfrm>
            <a:off x="914400" y="1515716"/>
            <a:ext cx="2362200" cy="2370483"/>
          </a:xfrm>
        </p:spPr>
        <p:txBody>
          <a:bodyPr>
            <a:noAutofit/>
          </a:bodyPr>
          <a:lstStyle/>
          <a:p>
            <a:pPr lvl="0"/>
            <a:r>
              <a:rPr lang="en-US" sz="1600" dirty="0" smtClean="0"/>
              <a:t>Volume </a:t>
            </a:r>
            <a:r>
              <a:rPr lang="en-US" sz="1600" dirty="0"/>
              <a:t>where the costs </a:t>
            </a:r>
            <a:r>
              <a:rPr lang="en-US" sz="1600" dirty="0" smtClean="0"/>
              <a:t>of </a:t>
            </a:r>
            <a:r>
              <a:rPr lang="en-US" sz="1600" dirty="0"/>
              <a:t>B and </a:t>
            </a:r>
            <a:r>
              <a:rPr lang="en-US" sz="1600" dirty="0" smtClean="0"/>
              <a:t>C </a:t>
            </a:r>
            <a:r>
              <a:rPr lang="en-US" sz="1600" dirty="0"/>
              <a:t>are equal:</a:t>
            </a:r>
          </a:p>
          <a:p>
            <a:pPr lvl="0"/>
            <a:r>
              <a:rPr lang="en-US" sz="1600" dirty="0"/>
              <a:t>50,000 + (Q × 32) = 90,000 + (Q×22)</a:t>
            </a:r>
          </a:p>
          <a:p>
            <a:pPr lvl="0"/>
            <a:r>
              <a:rPr lang="en-US" sz="1600" dirty="0"/>
              <a:t>Q × (32-22) = 90,000-50,000</a:t>
            </a:r>
          </a:p>
          <a:p>
            <a:pPr lvl="0"/>
            <a:r>
              <a:rPr lang="en-US" sz="1600" dirty="0"/>
              <a:t>10×Q = 40,000</a:t>
            </a:r>
          </a:p>
          <a:p>
            <a:pPr lvl="0"/>
            <a:r>
              <a:rPr lang="en-US" sz="1600" dirty="0"/>
              <a:t>Q = </a:t>
            </a:r>
            <a:r>
              <a:rPr lang="en-US" sz="1600" dirty="0" smtClean="0"/>
              <a:t>4,000</a:t>
            </a:r>
            <a:r>
              <a:rPr lang="en-US" sz="1600" dirty="0"/>
              <a:t> </a:t>
            </a:r>
            <a:endParaRPr lang="en-US" sz="1600" dirty="0" smtClean="0"/>
          </a:p>
          <a:p>
            <a:pPr marL="0" lvl="0" indent="0">
              <a:buNone/>
            </a:pPr>
            <a:endParaRPr lang="en-US" sz="2400" dirty="0"/>
          </a:p>
        </p:txBody>
      </p:sp>
      <p:sp>
        <p:nvSpPr>
          <p:cNvPr id="5" name="Slide Number Placeholder 4"/>
          <p:cNvSpPr>
            <a:spLocks noGrp="1"/>
          </p:cNvSpPr>
          <p:nvPr>
            <p:ph type="sldNum" sz="quarter" idx="12"/>
          </p:nvPr>
        </p:nvSpPr>
        <p:spPr>
          <a:xfrm>
            <a:off x="8686800" y="6553200"/>
            <a:ext cx="457200" cy="304800"/>
          </a:xfrm>
        </p:spPr>
        <p:txBody>
          <a:bodyPr/>
          <a:lstStyle/>
          <a:p>
            <a:fld id="{B6F15528-21DE-4FAA-801E-634DDDAF4B2B}" type="slidenum">
              <a:rPr lang="en-US" smtClean="0"/>
              <a:pPr/>
              <a:t>8</a:t>
            </a:fld>
            <a:endParaRPr lang="en-US" dirty="0"/>
          </a:p>
        </p:txBody>
      </p:sp>
      <p:sp>
        <p:nvSpPr>
          <p:cNvPr id="8" name="Footer Placeholder 3"/>
          <p:cNvSpPr>
            <a:spLocks noGrp="1"/>
          </p:cNvSpPr>
          <p:nvPr>
            <p:ph type="ftr" sz="quarter" idx="11"/>
          </p:nvPr>
        </p:nvSpPr>
        <p:spPr>
          <a:xfrm>
            <a:off x="609600" y="6613525"/>
            <a:ext cx="7010400" cy="244475"/>
          </a:xfrm>
        </p:spPr>
        <p:txBody>
          <a:bodyPr/>
          <a:lstStyle/>
          <a:p>
            <a:r>
              <a:rPr lang="en-US" dirty="0" err="1" smtClean="0"/>
              <a:t>Venkataraman</a:t>
            </a:r>
            <a:r>
              <a:rPr lang="en-US" dirty="0" smtClean="0"/>
              <a:t> &amp; Pinto, Operations Management, 1e. SAGE, 2018.</a:t>
            </a:r>
            <a:endParaRPr lang="en-US" dirty="0"/>
          </a:p>
        </p:txBody>
      </p:sp>
      <p:pic>
        <p:nvPicPr>
          <p:cNvPr id="3076"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76600" y="925286"/>
            <a:ext cx="5833188" cy="481047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41879147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pPr lvl="0"/>
            <a:r>
              <a:rPr lang="en-US" sz="2400" dirty="0"/>
              <a:t>Tools for Analyzing and Designing Processes</a:t>
            </a:r>
            <a:br>
              <a:rPr lang="en-US" sz="2400" dirty="0"/>
            </a:br>
            <a:r>
              <a:rPr lang="en-US" sz="2400" dirty="0"/>
              <a:t>Assembly Drawings</a:t>
            </a:r>
          </a:p>
        </p:txBody>
      </p:sp>
      <p:sp>
        <p:nvSpPr>
          <p:cNvPr id="7" name="Content Placeholder 6"/>
          <p:cNvSpPr>
            <a:spLocks noGrp="1"/>
          </p:cNvSpPr>
          <p:nvPr>
            <p:ph idx="1"/>
          </p:nvPr>
        </p:nvSpPr>
        <p:spPr>
          <a:xfrm>
            <a:off x="1066800" y="1600200"/>
            <a:ext cx="7696200" cy="3886200"/>
          </a:xfrm>
        </p:spPr>
        <p:txBody>
          <a:bodyPr>
            <a:noAutofit/>
          </a:bodyPr>
          <a:lstStyle/>
          <a:p>
            <a:pPr lvl="0"/>
            <a:r>
              <a:rPr lang="en-US" sz="2400" dirty="0" smtClean="0"/>
              <a:t>An </a:t>
            </a:r>
            <a:r>
              <a:rPr lang="en-US" sz="2400" dirty="0"/>
              <a:t>assembly drawing is an enlarged view of a product that shows all of its parts and sub-assemblies. </a:t>
            </a:r>
            <a:endParaRPr lang="en-US" sz="2400" dirty="0" smtClean="0"/>
          </a:p>
        </p:txBody>
      </p:sp>
      <p:sp>
        <p:nvSpPr>
          <p:cNvPr id="5" name="Slide Number Placeholder 4"/>
          <p:cNvSpPr>
            <a:spLocks noGrp="1"/>
          </p:cNvSpPr>
          <p:nvPr>
            <p:ph type="sldNum" sz="quarter" idx="12"/>
          </p:nvPr>
        </p:nvSpPr>
        <p:spPr/>
        <p:txBody>
          <a:bodyPr/>
          <a:lstStyle/>
          <a:p>
            <a:fld id="{B6F15528-21DE-4FAA-801E-634DDDAF4B2B}" type="slidenum">
              <a:rPr lang="en-US" smtClean="0"/>
              <a:pPr/>
              <a:t>9</a:t>
            </a:fld>
            <a:endParaRPr lang="en-US"/>
          </a:p>
        </p:txBody>
      </p:sp>
      <p:sp>
        <p:nvSpPr>
          <p:cNvPr id="8" name="Footer Placeholder 3"/>
          <p:cNvSpPr>
            <a:spLocks noGrp="1"/>
          </p:cNvSpPr>
          <p:nvPr>
            <p:ph type="ftr" sz="quarter" idx="11"/>
          </p:nvPr>
        </p:nvSpPr>
        <p:spPr/>
        <p:txBody>
          <a:bodyPr/>
          <a:lstStyle/>
          <a:p>
            <a:r>
              <a:rPr lang="en-US" dirty="0" smtClean="0"/>
              <a:t>Ray </a:t>
            </a:r>
            <a:r>
              <a:rPr lang="en-US" dirty="0" err="1"/>
              <a:t>Venkataraman</a:t>
            </a:r>
            <a:r>
              <a:rPr lang="en-US" dirty="0"/>
              <a:t> and Jeffrey </a:t>
            </a:r>
            <a:r>
              <a:rPr lang="en-US" dirty="0" smtClean="0"/>
              <a:t>Pinto, </a:t>
            </a:r>
            <a:r>
              <a:rPr lang="en-US" dirty="0"/>
              <a:t>Operations </a:t>
            </a:r>
            <a:r>
              <a:rPr lang="en-US" dirty="0" smtClean="0"/>
              <a:t>Management, First Edition. © SAGE Publications, 2017.</a:t>
            </a:r>
            <a:endParaRPr lang="en-US" dirty="0"/>
          </a:p>
        </p:txBody>
      </p:sp>
    </p:spTree>
    <p:extLst>
      <p:ext uri="{BB962C8B-B14F-4D97-AF65-F5344CB8AC3E}">
        <p14:creationId xmlns:p14="http://schemas.microsoft.com/office/powerpoint/2010/main" val="4148496758"/>
      </p:ext>
    </p:extLst>
  </p:cSld>
  <p:clrMapOvr>
    <a:masterClrMapping/>
  </p:clrMapOvr>
  <p:timing>
    <p:tnLst>
      <p:par>
        <p:cTn id="1" dur="indefinite" restart="never" nodeType="tmRoot"/>
      </p:par>
    </p:tnLst>
  </p:timing>
</p:sld>
</file>

<file path=ppt/theme/theme1.xml><?xml version="1.0" encoding="utf-8"?>
<a:theme xmlns:a="http://schemas.openxmlformats.org/drawingml/2006/main" name="Venkataraman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VenkataramanTheme</Template>
  <TotalTime>4174</TotalTime>
  <Words>1803</Words>
  <Application>Microsoft Office PowerPoint</Application>
  <PresentationFormat>On-screen Show (4:3)</PresentationFormat>
  <Paragraphs>203</Paragraphs>
  <Slides>32</Slides>
  <Notes>29</Notes>
  <HiddenSlides>0</HiddenSlides>
  <MMClips>0</MMClips>
  <ScaleCrop>false</ScaleCrop>
  <HeadingPairs>
    <vt:vector size="4" baseType="variant">
      <vt:variant>
        <vt:lpstr>Theme</vt:lpstr>
      </vt:variant>
      <vt:variant>
        <vt:i4>1</vt:i4>
      </vt:variant>
      <vt:variant>
        <vt:lpstr>Slide Titles</vt:lpstr>
      </vt:variant>
      <vt:variant>
        <vt:i4>32</vt:i4>
      </vt:variant>
    </vt:vector>
  </HeadingPairs>
  <TitlesOfParts>
    <vt:vector size="33" baseType="lpstr">
      <vt:lpstr>VenkataramanTheme</vt:lpstr>
      <vt:lpstr>PowerPoint Presentation</vt:lpstr>
      <vt:lpstr>Chapter 9: Supplement Tools for Analyzing, Designing, and Selecting Processes and Layouts</vt:lpstr>
      <vt:lpstr>Learning Objectives</vt:lpstr>
      <vt:lpstr>Operations Profile: Relieving Congestion at St. Francis Hospital</vt:lpstr>
      <vt:lpstr>Process Selection, Design, and Analysis Tools</vt:lpstr>
      <vt:lpstr>Example 9S.1</vt:lpstr>
      <vt:lpstr>Example 9S.1 (Cont’d)</vt:lpstr>
      <vt:lpstr>Example 9S.1 (Cont’d)</vt:lpstr>
      <vt:lpstr>Tools for Analyzing and Designing Processes Assembly Drawings</vt:lpstr>
      <vt:lpstr>Assembly Chart</vt:lpstr>
      <vt:lpstr>Route Sheet</vt:lpstr>
      <vt:lpstr> Process Charts</vt:lpstr>
      <vt:lpstr> Process Charts (Cont’d)</vt:lpstr>
      <vt:lpstr>Value Stream Maps and Process Simulations</vt:lpstr>
      <vt:lpstr>Tools for Analyzing Service Processes Service Blueprints</vt:lpstr>
      <vt:lpstr>Layout Analysis Tools: The Cost Minimization Method</vt:lpstr>
      <vt:lpstr>Example 9S.2</vt:lpstr>
      <vt:lpstr>Example 9S.2 (Cont’d)</vt:lpstr>
      <vt:lpstr>Example 9S.2 (Cont’d)</vt:lpstr>
      <vt:lpstr>Example 9S.2 (Cont’d)</vt:lpstr>
      <vt:lpstr> Process Layout Analyses Using Qualitative Data: The Relationship Rating Method</vt:lpstr>
      <vt:lpstr>Technique for Designing Product Layouts Line Balancing</vt:lpstr>
      <vt:lpstr>Line Balancing (Cont’d)</vt:lpstr>
      <vt:lpstr>Steps in Line Balancing</vt:lpstr>
      <vt:lpstr>Line Balancing (Cont’d)</vt:lpstr>
      <vt:lpstr>Example 9S.3</vt:lpstr>
      <vt:lpstr>Example 9S.3 (Cont’d)</vt:lpstr>
      <vt:lpstr>Example 9S.3 (Cont’d)</vt:lpstr>
      <vt:lpstr>Example 9S.3 (Cont’d)</vt:lpstr>
      <vt:lpstr>Example 9S.3 (Cont’d)</vt:lpstr>
      <vt:lpstr>Example 9S.3 (Cont’d)</vt:lpstr>
      <vt:lpstr>Software for Designing Process Layouts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Ancheta, Katie</dc:creator>
  <cp:lastModifiedBy>Wright, Jennie</cp:lastModifiedBy>
  <cp:revision>176</cp:revision>
  <dcterms:created xsi:type="dcterms:W3CDTF">2006-08-16T00:00:00Z</dcterms:created>
  <dcterms:modified xsi:type="dcterms:W3CDTF">2017-01-05T15:22:08Z</dcterms:modified>
</cp:coreProperties>
</file>